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y="5143500" cx="9144000"/>
  <p:notesSz cx="6858000" cy="9144000"/>
  <p:embeddedFontLst>
    <p:embeddedFont>
      <p:font typeface="Oswald Medium"/>
      <p:regular r:id="rId35"/>
      <p:bold r:id="rId36"/>
    </p:embeddedFont>
    <p:embeddedFont>
      <p:font typeface="Oswald"/>
      <p:regular r:id="rId37"/>
      <p:bold r:id="rId38"/>
    </p:embeddedFont>
    <p:embeddedFont>
      <p:font typeface="Comfortaa"/>
      <p:regular r:id="rId39"/>
      <p:bold r:id="rId40"/>
    </p:embeddedFont>
    <p:embeddedFont>
      <p:font typeface="Century Gothic"/>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5" roundtripDataSignature="AMtx7mjtNGaRxnwm+cXcmTSEGV177JZs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DF64132-4E92-46FC-B874-75579144D518}">
  <a:tblStyle styleId="{BDF64132-4E92-46FC-B874-75579144D518}"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omfortaa-bold.fntdata"/><Relationship Id="rId20" Type="http://schemas.openxmlformats.org/officeDocument/2006/relationships/slide" Target="slides/slide13.xml"/><Relationship Id="rId42" Type="http://schemas.openxmlformats.org/officeDocument/2006/relationships/font" Target="fonts/CenturyGothic-bold.fntdata"/><Relationship Id="rId41" Type="http://schemas.openxmlformats.org/officeDocument/2006/relationships/font" Target="fonts/CenturyGothic-regular.fntdata"/><Relationship Id="rId22" Type="http://schemas.openxmlformats.org/officeDocument/2006/relationships/slide" Target="slides/slide15.xml"/><Relationship Id="rId44" Type="http://schemas.openxmlformats.org/officeDocument/2006/relationships/font" Target="fonts/CenturyGothic-boldItalic.fntdata"/><Relationship Id="rId21" Type="http://schemas.openxmlformats.org/officeDocument/2006/relationships/slide" Target="slides/slide14.xml"/><Relationship Id="rId43" Type="http://schemas.openxmlformats.org/officeDocument/2006/relationships/font" Target="fonts/CenturyGothic-italic.fntdata"/><Relationship Id="rId24" Type="http://schemas.openxmlformats.org/officeDocument/2006/relationships/slide" Target="slides/slide17.xml"/><Relationship Id="rId23" Type="http://schemas.openxmlformats.org/officeDocument/2006/relationships/slide" Target="slides/slide16.xml"/><Relationship Id="rId45" Type="http://customschemas.google.com/relationships/presentationmetadata" Target="meta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font" Target="fonts/OswaldMedium-regular.fntdata"/><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font" Target="fonts/Oswald-regular.fntdata"/><Relationship Id="rId14" Type="http://schemas.openxmlformats.org/officeDocument/2006/relationships/slide" Target="slides/slide7.xml"/><Relationship Id="rId36" Type="http://schemas.openxmlformats.org/officeDocument/2006/relationships/font" Target="fonts/OswaldMedium-bold.fntdata"/><Relationship Id="rId17" Type="http://schemas.openxmlformats.org/officeDocument/2006/relationships/slide" Target="slides/slide10.xml"/><Relationship Id="rId39" Type="http://schemas.openxmlformats.org/officeDocument/2006/relationships/font" Target="fonts/Comfortaa-regular.fntdata"/><Relationship Id="rId16" Type="http://schemas.openxmlformats.org/officeDocument/2006/relationships/slide" Target="slides/slide9.xml"/><Relationship Id="rId38" Type="http://schemas.openxmlformats.org/officeDocument/2006/relationships/font" Target="fonts/Oswald-bold.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Dates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*dependent on audience numbers.</a:t>
            </a:r>
            <a:endParaRPr/>
          </a:p>
          <a:p>
            <a:pPr indent="0" lvl="0" marL="0" rtl="0" algn="l">
              <a:lnSpc>
                <a:spcPct val="100000"/>
              </a:lnSpc>
              <a:spcBef>
                <a:spcPts val="0"/>
              </a:spcBef>
              <a:spcAft>
                <a:spcPts val="0"/>
              </a:spcAft>
              <a:buSzPts val="1100"/>
              <a:buNone/>
            </a:pPr>
            <a:r>
              <a:rPr lang="en"/>
              <a:t>Column of MAX REC Audience 40 man 30 main 15 TOT, depends on format/needs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 name="Google Shape;25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Agenda own slide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ef8f4d4429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ef8f4d4429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f7ceadb4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2f7ceadb4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8" name="Google Shape;28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Online community of practice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On whatsapp right now, but we’re in the process of developing a more official forum</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Establishes connectivity especially for more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ce8bf634b2_1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ce8bf634b2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1" name="Google Shape;35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On-site support where we find and fix, but then also teach re: repairs and maintenance. Voc Ed students!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0" name="Google Shape;360;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5" name="Google Shape;405;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0" name="Google Shape;410;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B1C67D"/>
        </a:solidFill>
      </p:bgPr>
    </p:bg>
    <p:spTree>
      <p:nvGrpSpPr>
        <p:cNvPr id="11" name="Shape 11"/>
        <p:cNvGrpSpPr/>
        <p:nvPr/>
      </p:nvGrpSpPr>
      <p:grpSpPr>
        <a:xfrm>
          <a:off x="0" y="0"/>
          <a:ext cx="0" cy="0"/>
          <a:chOff x="0" y="0"/>
          <a:chExt cx="0" cy="0"/>
        </a:xfrm>
      </p:grpSpPr>
      <p:sp>
        <p:nvSpPr>
          <p:cNvPr id="12" name="Google Shape;12;p3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38"/>
          <p:cNvPicPr preferRelativeResize="0"/>
          <p:nvPr/>
        </p:nvPicPr>
        <p:blipFill rotWithShape="1">
          <a:blip r:embed="rId2">
            <a:alphaModFix/>
          </a:blip>
          <a:srcRect b="0" l="0" r="0" t="0"/>
          <a:stretch/>
        </p:blipFill>
        <p:spPr>
          <a:xfrm>
            <a:off x="5966495" y="2202600"/>
            <a:ext cx="2453426" cy="2446849"/>
          </a:xfrm>
          <a:prstGeom prst="rect">
            <a:avLst/>
          </a:prstGeom>
          <a:noFill/>
          <a:ln>
            <a:noFill/>
          </a:ln>
        </p:spPr>
      </p:pic>
      <p:cxnSp>
        <p:nvCxnSpPr>
          <p:cNvPr id="14" name="Google Shape;14;p38"/>
          <p:cNvCxnSpPr/>
          <p:nvPr/>
        </p:nvCxnSpPr>
        <p:spPr>
          <a:xfrm flipH="1" rot="10800000">
            <a:off x="311700" y="1415075"/>
            <a:ext cx="6671700" cy="3000"/>
          </a:xfrm>
          <a:prstGeom prst="straightConnector1">
            <a:avLst/>
          </a:prstGeom>
          <a:noFill/>
          <a:ln cap="flat" cmpd="sng" w="38100">
            <a:solidFill>
              <a:srgbClr val="FFFFFF"/>
            </a:solidFill>
            <a:prstDash val="solid"/>
            <a:round/>
            <a:headEnd len="sm" w="sm" type="none"/>
            <a:tailEnd len="sm" w="sm" type="none"/>
          </a:ln>
        </p:spPr>
      </p:cxnSp>
      <p:sp>
        <p:nvSpPr>
          <p:cNvPr id="15" name="Google Shape;15;p38"/>
          <p:cNvSpPr txBox="1"/>
          <p:nvPr>
            <p:ph type="title"/>
          </p:nvPr>
        </p:nvSpPr>
        <p:spPr>
          <a:xfrm>
            <a:off x="311700" y="583350"/>
            <a:ext cx="7309800" cy="831600"/>
          </a:xfrm>
          <a:prstGeom prst="rect">
            <a:avLst/>
          </a:prstGeom>
          <a:noFill/>
          <a:ln>
            <a:noFill/>
          </a:ln>
        </p:spPr>
        <p:txBody>
          <a:bodyPr anchorCtr="0" anchor="ctr" bIns="91425" lIns="0" spcFirstLastPara="1" rIns="91425" wrap="square" tIns="91425">
            <a:spAutoFit/>
          </a:bodyPr>
          <a:lstStyle>
            <a:lvl1pPr lvl="0" algn="l">
              <a:lnSpc>
                <a:spcPct val="100000"/>
              </a:lnSpc>
              <a:spcBef>
                <a:spcPts val="0"/>
              </a:spcBef>
              <a:spcAft>
                <a:spcPts val="0"/>
              </a:spcAft>
              <a:buClr>
                <a:schemeClr val="lt1"/>
              </a:buClr>
              <a:buSzPts val="5000"/>
              <a:buNone/>
              <a:defRPr sz="5000">
                <a:solidFill>
                  <a:schemeClr val="lt1"/>
                </a:solidFill>
              </a:defRPr>
            </a:lvl1pPr>
            <a:lvl2pPr lvl="1" algn="l">
              <a:lnSpc>
                <a:spcPct val="100000"/>
              </a:lnSpc>
              <a:spcBef>
                <a:spcPts val="0"/>
              </a:spcBef>
              <a:spcAft>
                <a:spcPts val="0"/>
              </a:spcAft>
              <a:buSzPts val="3000"/>
              <a:buNone/>
              <a:defRPr>
                <a:latin typeface="Comfortaa"/>
                <a:ea typeface="Comfortaa"/>
                <a:cs typeface="Comfortaa"/>
                <a:sym typeface="Comfortaa"/>
              </a:defRPr>
            </a:lvl2pPr>
            <a:lvl3pPr lvl="2" algn="l">
              <a:lnSpc>
                <a:spcPct val="100000"/>
              </a:lnSpc>
              <a:spcBef>
                <a:spcPts val="0"/>
              </a:spcBef>
              <a:spcAft>
                <a:spcPts val="0"/>
              </a:spcAft>
              <a:buSzPts val="3000"/>
              <a:buNone/>
              <a:defRPr>
                <a:latin typeface="Comfortaa"/>
                <a:ea typeface="Comfortaa"/>
                <a:cs typeface="Comfortaa"/>
                <a:sym typeface="Comfortaa"/>
              </a:defRPr>
            </a:lvl3pPr>
            <a:lvl4pPr lvl="3" algn="l">
              <a:lnSpc>
                <a:spcPct val="100000"/>
              </a:lnSpc>
              <a:spcBef>
                <a:spcPts val="0"/>
              </a:spcBef>
              <a:spcAft>
                <a:spcPts val="0"/>
              </a:spcAft>
              <a:buSzPts val="3000"/>
              <a:buNone/>
              <a:defRPr>
                <a:latin typeface="Comfortaa"/>
                <a:ea typeface="Comfortaa"/>
                <a:cs typeface="Comfortaa"/>
                <a:sym typeface="Comfortaa"/>
              </a:defRPr>
            </a:lvl4pPr>
            <a:lvl5pPr lvl="4" algn="l">
              <a:lnSpc>
                <a:spcPct val="100000"/>
              </a:lnSpc>
              <a:spcBef>
                <a:spcPts val="0"/>
              </a:spcBef>
              <a:spcAft>
                <a:spcPts val="0"/>
              </a:spcAft>
              <a:buSzPts val="3000"/>
              <a:buNone/>
              <a:defRPr>
                <a:latin typeface="Comfortaa"/>
                <a:ea typeface="Comfortaa"/>
                <a:cs typeface="Comfortaa"/>
                <a:sym typeface="Comfortaa"/>
              </a:defRPr>
            </a:lvl5pPr>
            <a:lvl6pPr lvl="5" algn="l">
              <a:lnSpc>
                <a:spcPct val="100000"/>
              </a:lnSpc>
              <a:spcBef>
                <a:spcPts val="0"/>
              </a:spcBef>
              <a:spcAft>
                <a:spcPts val="0"/>
              </a:spcAft>
              <a:buSzPts val="3000"/>
              <a:buNone/>
              <a:defRPr>
                <a:latin typeface="Comfortaa"/>
                <a:ea typeface="Comfortaa"/>
                <a:cs typeface="Comfortaa"/>
                <a:sym typeface="Comfortaa"/>
              </a:defRPr>
            </a:lvl6pPr>
            <a:lvl7pPr lvl="6" algn="l">
              <a:lnSpc>
                <a:spcPct val="100000"/>
              </a:lnSpc>
              <a:spcBef>
                <a:spcPts val="0"/>
              </a:spcBef>
              <a:spcAft>
                <a:spcPts val="0"/>
              </a:spcAft>
              <a:buSzPts val="3000"/>
              <a:buNone/>
              <a:defRPr>
                <a:latin typeface="Comfortaa"/>
                <a:ea typeface="Comfortaa"/>
                <a:cs typeface="Comfortaa"/>
                <a:sym typeface="Comfortaa"/>
              </a:defRPr>
            </a:lvl7pPr>
            <a:lvl8pPr lvl="7" algn="l">
              <a:lnSpc>
                <a:spcPct val="100000"/>
              </a:lnSpc>
              <a:spcBef>
                <a:spcPts val="0"/>
              </a:spcBef>
              <a:spcAft>
                <a:spcPts val="0"/>
              </a:spcAft>
              <a:buSzPts val="3000"/>
              <a:buNone/>
              <a:defRPr>
                <a:latin typeface="Comfortaa"/>
                <a:ea typeface="Comfortaa"/>
                <a:cs typeface="Comfortaa"/>
                <a:sym typeface="Comfortaa"/>
              </a:defRPr>
            </a:lvl8pPr>
            <a:lvl9pPr lvl="8" algn="l">
              <a:lnSpc>
                <a:spcPct val="100000"/>
              </a:lnSpc>
              <a:spcBef>
                <a:spcPts val="0"/>
              </a:spcBef>
              <a:spcAft>
                <a:spcPts val="0"/>
              </a:spcAft>
              <a:buSzPts val="3000"/>
              <a:buNone/>
              <a:defRPr>
                <a:latin typeface="Comfortaa"/>
                <a:ea typeface="Comfortaa"/>
                <a:cs typeface="Comfortaa"/>
                <a:sym typeface="Comfortaa"/>
              </a:defRPr>
            </a:lvl9pPr>
          </a:lstStyle>
          <a:p/>
        </p:txBody>
      </p:sp>
      <p:sp>
        <p:nvSpPr>
          <p:cNvPr id="16" name="Google Shape;16;p38"/>
          <p:cNvSpPr txBox="1"/>
          <p:nvPr/>
        </p:nvSpPr>
        <p:spPr>
          <a:xfrm>
            <a:off x="497400" y="4801050"/>
            <a:ext cx="8149200" cy="338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FFFFFF"/>
                </a:solidFill>
                <a:latin typeface="Calibri"/>
                <a:ea typeface="Calibri"/>
                <a:cs typeface="Calibri"/>
                <a:sym typeface="Calibri"/>
              </a:rPr>
              <a:t>© Build Health International 2023, All Rights Reserved. The use of this presentation is subject to the license terms set out at the end of this document.</a:t>
            </a:r>
            <a:endParaRPr b="0" i="0" sz="1000" u="none" cap="none" strike="noStrike">
              <a:solidFill>
                <a:srgbClr val="FFFFFF"/>
              </a:solidFill>
              <a:latin typeface="Calibri"/>
              <a:ea typeface="Calibri"/>
              <a:cs typeface="Calibri"/>
              <a:sym typeface="Calibri"/>
            </a:endParaRPr>
          </a:p>
        </p:txBody>
      </p:sp>
      <p:pic>
        <p:nvPicPr>
          <p:cNvPr id="17" name="Google Shape;17;p38"/>
          <p:cNvPicPr preferRelativeResize="0"/>
          <p:nvPr/>
        </p:nvPicPr>
        <p:blipFill rotWithShape="1">
          <a:blip r:embed="rId3">
            <a:alphaModFix/>
          </a:blip>
          <a:srcRect b="0" l="0" r="0" t="0"/>
          <a:stretch/>
        </p:blipFill>
        <p:spPr>
          <a:xfrm>
            <a:off x="906450" y="2450525"/>
            <a:ext cx="4525751" cy="1966425"/>
          </a:xfrm>
          <a:prstGeom prst="rect">
            <a:avLst/>
          </a:prstGeom>
          <a:noFill/>
          <a:ln>
            <a:noFill/>
          </a:ln>
        </p:spPr>
      </p:pic>
      <p:sp>
        <p:nvSpPr>
          <p:cNvPr id="18" name="Google Shape;18;p38"/>
          <p:cNvSpPr/>
          <p:nvPr/>
        </p:nvSpPr>
        <p:spPr>
          <a:xfrm>
            <a:off x="7981525" y="54800"/>
            <a:ext cx="1079100" cy="393600"/>
          </a:xfrm>
          <a:prstGeom prst="roundRect">
            <a:avLst>
              <a:gd fmla="val 16667" name="adj"/>
            </a:avLst>
          </a:prstGeom>
          <a:solidFill>
            <a:srgbClr val="B1C67D"/>
          </a:solidFill>
          <a:ln cap="flat" cmpd="sng" w="9525">
            <a:solidFill>
              <a:srgbClr val="B1C6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B1C67D"/>
              </a:solidFill>
              <a:latin typeface="Arial"/>
              <a:ea typeface="Arial"/>
              <a:cs typeface="Arial"/>
              <a:sym typeface="Arial"/>
            </a:endParaRPr>
          </a:p>
        </p:txBody>
      </p:sp>
      <p:sp>
        <p:nvSpPr>
          <p:cNvPr id="19" name="Google Shape;19;p38"/>
          <p:cNvSpPr txBox="1"/>
          <p:nvPr>
            <p:ph idx="1" type="subTitle"/>
          </p:nvPr>
        </p:nvSpPr>
        <p:spPr>
          <a:xfrm>
            <a:off x="311700" y="1428007"/>
            <a:ext cx="7785300" cy="623100"/>
          </a:xfrm>
          <a:prstGeom prst="rect">
            <a:avLst/>
          </a:prstGeom>
          <a:noFill/>
          <a:ln>
            <a:noFill/>
          </a:ln>
        </p:spPr>
        <p:txBody>
          <a:bodyPr anchorCtr="0" anchor="t" bIns="91425" lIns="0" spcFirstLastPara="1" rIns="0" wrap="square" tIns="91425">
            <a:spAutoFit/>
          </a:bodyPr>
          <a:lstStyle>
            <a:lvl1pPr lvl="0" algn="l">
              <a:lnSpc>
                <a:spcPct val="115000"/>
              </a:lnSpc>
              <a:spcBef>
                <a:spcPts val="0"/>
              </a:spcBef>
              <a:spcAft>
                <a:spcPts val="0"/>
              </a:spcAft>
              <a:buSzPts val="2800"/>
              <a:buNone/>
              <a:defRPr sz="2800"/>
            </a:lvl1pPr>
            <a:lvl2pPr lvl="1" algn="l">
              <a:lnSpc>
                <a:spcPct val="115000"/>
              </a:lnSpc>
              <a:spcBef>
                <a:spcPts val="0"/>
              </a:spcBef>
              <a:spcAft>
                <a:spcPts val="0"/>
              </a:spcAft>
              <a:buSzPts val="1000"/>
              <a:buNone/>
              <a:defRPr/>
            </a:lvl2pPr>
            <a:lvl3pPr lvl="2" algn="l">
              <a:lnSpc>
                <a:spcPct val="115000"/>
              </a:lnSpc>
              <a:spcBef>
                <a:spcPts val="0"/>
              </a:spcBef>
              <a:spcAft>
                <a:spcPts val="0"/>
              </a:spcAft>
              <a:buSzPts val="1000"/>
              <a:buNone/>
              <a:defRPr/>
            </a:lvl3pPr>
            <a:lvl4pPr lvl="3" algn="l">
              <a:lnSpc>
                <a:spcPct val="115000"/>
              </a:lnSpc>
              <a:spcBef>
                <a:spcPts val="0"/>
              </a:spcBef>
              <a:spcAft>
                <a:spcPts val="0"/>
              </a:spcAft>
              <a:buSzPts val="1000"/>
              <a:buNone/>
              <a:defRPr/>
            </a:lvl4pPr>
            <a:lvl5pPr lvl="4" algn="l">
              <a:lnSpc>
                <a:spcPct val="115000"/>
              </a:lnSpc>
              <a:spcBef>
                <a:spcPts val="0"/>
              </a:spcBef>
              <a:spcAft>
                <a:spcPts val="0"/>
              </a:spcAft>
              <a:buSzPts val="1000"/>
              <a:buNone/>
              <a:defRPr/>
            </a:lvl5pPr>
            <a:lvl6pPr lvl="5" algn="l">
              <a:lnSpc>
                <a:spcPct val="115000"/>
              </a:lnSpc>
              <a:spcBef>
                <a:spcPts val="0"/>
              </a:spcBef>
              <a:spcAft>
                <a:spcPts val="0"/>
              </a:spcAft>
              <a:buSzPts val="1000"/>
              <a:buNone/>
              <a:defRPr/>
            </a:lvl6pPr>
            <a:lvl7pPr lvl="6" algn="l">
              <a:lnSpc>
                <a:spcPct val="115000"/>
              </a:lnSpc>
              <a:spcBef>
                <a:spcPts val="0"/>
              </a:spcBef>
              <a:spcAft>
                <a:spcPts val="0"/>
              </a:spcAft>
              <a:buSzPts val="1000"/>
              <a:buNone/>
              <a:defRPr/>
            </a:lvl7pPr>
            <a:lvl8pPr lvl="7" algn="l">
              <a:lnSpc>
                <a:spcPct val="115000"/>
              </a:lnSpc>
              <a:spcBef>
                <a:spcPts val="0"/>
              </a:spcBef>
              <a:spcAft>
                <a:spcPts val="0"/>
              </a:spcAft>
              <a:buSzPts val="1000"/>
              <a:buNone/>
              <a:defRPr/>
            </a:lvl8pPr>
            <a:lvl9pPr lvl="8" algn="l">
              <a:lnSpc>
                <a:spcPct val="115000"/>
              </a:lnSpc>
              <a:spcBef>
                <a:spcPts val="0"/>
              </a:spcBef>
              <a:spcAft>
                <a:spcPts val="0"/>
              </a:spcAft>
              <a:buSzPts val="1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39"/>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
        <p:nvSpPr>
          <p:cNvPr id="22" name="Google Shape;22;p39"/>
          <p:cNvSpPr txBox="1"/>
          <p:nvPr>
            <p:ph idx="1" type="body"/>
          </p:nvPr>
        </p:nvSpPr>
        <p:spPr>
          <a:xfrm>
            <a:off x="311700" y="636725"/>
            <a:ext cx="8520600" cy="4102800"/>
          </a:xfrm>
          <a:prstGeom prst="rect">
            <a:avLst/>
          </a:prstGeom>
          <a:noFill/>
          <a:ln>
            <a:noFill/>
          </a:ln>
        </p:spPr>
        <p:txBody>
          <a:bodyPr anchorCtr="0" anchor="t" bIns="91425" lIns="0" spcFirstLastPara="1" rIns="0" wrap="square" tIns="91425">
            <a:spAutoFit/>
          </a:bodyPr>
          <a:lstStyle>
            <a:lvl1pPr indent="-317500" lvl="0" marL="457200" algn="l">
              <a:lnSpc>
                <a:spcPct val="115000"/>
              </a:lnSpc>
              <a:spcBef>
                <a:spcPts val="0"/>
              </a:spcBef>
              <a:spcAft>
                <a:spcPts val="0"/>
              </a:spcAft>
              <a:buSzPts val="1400"/>
              <a:buFont typeface="Century Gothic"/>
              <a:buChar char="●"/>
              <a:defRPr>
                <a:latin typeface="Century Gothic"/>
                <a:ea typeface="Century Gothic"/>
                <a:cs typeface="Century Gothic"/>
                <a:sym typeface="Century Gothic"/>
              </a:defRPr>
            </a:lvl1pPr>
            <a:lvl2pPr indent="-292100" lvl="1" marL="9144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2pPr>
            <a:lvl3pPr indent="-292100" lvl="2" marL="13716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3pPr>
            <a:lvl4pPr indent="-292100" lvl="3" marL="18288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4pPr>
            <a:lvl5pPr indent="-292100" lvl="4" marL="22860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5pPr>
            <a:lvl6pPr indent="-292100" lvl="5" marL="27432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6pPr>
            <a:lvl7pPr indent="-292100" lvl="6" marL="32004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7pPr>
            <a:lvl8pPr indent="-292100" lvl="7" marL="36576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8pPr>
            <a:lvl9pPr indent="-292100" lvl="8" marL="41148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9pPr>
          </a:lstStyle>
          <a:p/>
        </p:txBody>
      </p:sp>
      <p:sp>
        <p:nvSpPr>
          <p:cNvPr id="23" name="Google Shape;23;p3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24" name="Google Shape;24;p39"/>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B1C67D"/>
        </a:solidFill>
      </p:bgPr>
    </p:bg>
    <p:spTree>
      <p:nvGrpSpPr>
        <p:cNvPr id="25" name="Shape 25"/>
        <p:cNvGrpSpPr/>
        <p:nvPr/>
      </p:nvGrpSpPr>
      <p:grpSpPr>
        <a:xfrm>
          <a:off x="0" y="0"/>
          <a:ext cx="0" cy="0"/>
          <a:chOff x="0" y="0"/>
          <a:chExt cx="0" cy="0"/>
        </a:xfrm>
      </p:grpSpPr>
      <p:sp>
        <p:nvSpPr>
          <p:cNvPr id="26" name="Google Shape;26;p40"/>
          <p:cNvSpPr/>
          <p:nvPr/>
        </p:nvSpPr>
        <p:spPr>
          <a:xfrm>
            <a:off x="4572000" y="-12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40"/>
          <p:cNvSpPr txBox="1"/>
          <p:nvPr>
            <p:ph type="title"/>
          </p:nvPr>
        </p:nvSpPr>
        <p:spPr>
          <a:xfrm>
            <a:off x="265500" y="1233175"/>
            <a:ext cx="4045200" cy="1482300"/>
          </a:xfrm>
          <a:prstGeom prst="rect">
            <a:avLst/>
          </a:prstGeom>
          <a:noFill/>
          <a:ln>
            <a:noFill/>
          </a:ln>
        </p:spPr>
        <p:txBody>
          <a:bodyPr anchorCtr="0" anchor="b" bIns="91425" lIns="0" spcFirstLastPara="1" rIns="91425" wrap="square" tIns="91425">
            <a:spAutoFit/>
          </a:bodyPr>
          <a:lstStyle>
            <a:lvl1pPr lvl="0" algn="ctr">
              <a:lnSpc>
                <a:spcPct val="100000"/>
              </a:lnSpc>
              <a:spcBef>
                <a:spcPts val="0"/>
              </a:spcBef>
              <a:spcAft>
                <a:spcPts val="0"/>
              </a:spcAft>
              <a:buClr>
                <a:schemeClr val="lt1"/>
              </a:buClr>
              <a:buSzPts val="4200"/>
              <a:buNone/>
              <a:defRPr sz="42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8" name="Google Shape;28;p40"/>
          <p:cNvSpPr txBox="1"/>
          <p:nvPr>
            <p:ph idx="1" type="subTitle"/>
          </p:nvPr>
        </p:nvSpPr>
        <p:spPr>
          <a:xfrm>
            <a:off x="265500" y="2803075"/>
            <a:ext cx="4045200" cy="1235100"/>
          </a:xfrm>
          <a:prstGeom prst="rect">
            <a:avLst/>
          </a:prstGeom>
          <a:noFill/>
          <a:ln>
            <a:noFill/>
          </a:ln>
        </p:spPr>
        <p:txBody>
          <a:bodyPr anchorCtr="0" anchor="t" bIns="91425" lIns="0" spcFirstLastPara="1" rIns="0" wrap="square" tIns="91425">
            <a:sp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9" name="Google Shape;29;p40"/>
          <p:cNvSpPr txBox="1"/>
          <p:nvPr>
            <p:ph idx="2" type="body"/>
          </p:nvPr>
        </p:nvSpPr>
        <p:spPr>
          <a:xfrm>
            <a:off x="4939500" y="724075"/>
            <a:ext cx="3837000" cy="3695100"/>
          </a:xfrm>
          <a:prstGeom prst="rect">
            <a:avLst/>
          </a:prstGeom>
          <a:noFill/>
          <a:ln>
            <a:noFill/>
          </a:ln>
        </p:spPr>
        <p:txBody>
          <a:bodyPr anchorCtr="0" anchor="ctr" bIns="91425" lIns="0" spcFirstLastPara="1" rIns="0" wrap="square" tIns="91425">
            <a:spAutoFit/>
          </a:bodyPr>
          <a:lstStyle>
            <a:lvl1pPr indent="-317500" lvl="0" marL="457200" algn="l">
              <a:lnSpc>
                <a:spcPct val="115000"/>
              </a:lnSpc>
              <a:spcBef>
                <a:spcPts val="0"/>
              </a:spcBef>
              <a:spcAft>
                <a:spcPts val="0"/>
              </a:spcAft>
              <a:buSzPts val="1400"/>
              <a:buChar char="●"/>
              <a:defRPr/>
            </a:lvl1pPr>
            <a:lvl2pPr indent="-292100" lvl="1" marL="914400" algn="l">
              <a:lnSpc>
                <a:spcPct val="115000"/>
              </a:lnSpc>
              <a:spcBef>
                <a:spcPts val="0"/>
              </a:spcBef>
              <a:spcAft>
                <a:spcPts val="0"/>
              </a:spcAft>
              <a:buSzPts val="1000"/>
              <a:buChar char="○"/>
              <a:defRPr/>
            </a:lvl2pPr>
            <a:lvl3pPr indent="-292100" lvl="2" marL="1371600" algn="l">
              <a:lnSpc>
                <a:spcPct val="115000"/>
              </a:lnSpc>
              <a:spcBef>
                <a:spcPts val="0"/>
              </a:spcBef>
              <a:spcAft>
                <a:spcPts val="0"/>
              </a:spcAft>
              <a:buSzPts val="1000"/>
              <a:buChar char="■"/>
              <a:defRPr/>
            </a:lvl3pPr>
            <a:lvl4pPr indent="-292100" lvl="3" marL="1828800" algn="l">
              <a:lnSpc>
                <a:spcPct val="115000"/>
              </a:lnSpc>
              <a:spcBef>
                <a:spcPts val="0"/>
              </a:spcBef>
              <a:spcAft>
                <a:spcPts val="0"/>
              </a:spcAft>
              <a:buSzPts val="1000"/>
              <a:buChar char="●"/>
              <a:defRPr/>
            </a:lvl4pPr>
            <a:lvl5pPr indent="-292100" lvl="4" marL="2286000" algn="l">
              <a:lnSpc>
                <a:spcPct val="115000"/>
              </a:lnSpc>
              <a:spcBef>
                <a:spcPts val="0"/>
              </a:spcBef>
              <a:spcAft>
                <a:spcPts val="0"/>
              </a:spcAft>
              <a:buSzPts val="1000"/>
              <a:buChar char="○"/>
              <a:defRPr/>
            </a:lvl5pPr>
            <a:lvl6pPr indent="-292100" lvl="5" marL="2743200" algn="l">
              <a:lnSpc>
                <a:spcPct val="115000"/>
              </a:lnSpc>
              <a:spcBef>
                <a:spcPts val="0"/>
              </a:spcBef>
              <a:spcAft>
                <a:spcPts val="0"/>
              </a:spcAft>
              <a:buSzPts val="1000"/>
              <a:buChar char="■"/>
              <a:defRPr/>
            </a:lvl6pPr>
            <a:lvl7pPr indent="-292100" lvl="6" marL="3200400" algn="l">
              <a:lnSpc>
                <a:spcPct val="115000"/>
              </a:lnSpc>
              <a:spcBef>
                <a:spcPts val="0"/>
              </a:spcBef>
              <a:spcAft>
                <a:spcPts val="0"/>
              </a:spcAft>
              <a:buSzPts val="1000"/>
              <a:buChar char="●"/>
              <a:defRPr/>
            </a:lvl7pPr>
            <a:lvl8pPr indent="-292100" lvl="7" marL="3657600" algn="l">
              <a:lnSpc>
                <a:spcPct val="115000"/>
              </a:lnSpc>
              <a:spcBef>
                <a:spcPts val="0"/>
              </a:spcBef>
              <a:spcAft>
                <a:spcPts val="0"/>
              </a:spcAft>
              <a:buSzPts val="1000"/>
              <a:buChar char="○"/>
              <a:defRPr/>
            </a:lvl8pPr>
            <a:lvl9pPr indent="-292100" lvl="8" marL="4114800" algn="l">
              <a:lnSpc>
                <a:spcPct val="115000"/>
              </a:lnSpc>
              <a:spcBef>
                <a:spcPts val="0"/>
              </a:spcBef>
              <a:spcAft>
                <a:spcPts val="0"/>
              </a:spcAft>
              <a:buSzPts val="1000"/>
              <a:buChar char="■"/>
              <a:defRPr/>
            </a:lvl9pPr>
          </a:lstStyle>
          <a:p/>
        </p:txBody>
      </p:sp>
      <p:sp>
        <p:nvSpPr>
          <p:cNvPr id="30" name="Google Shape;30;p40"/>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B1C67D"/>
        </a:solidFill>
      </p:bgPr>
    </p:bg>
    <p:spTree>
      <p:nvGrpSpPr>
        <p:cNvPr id="31" name="Shape 31"/>
        <p:cNvGrpSpPr/>
        <p:nvPr/>
      </p:nvGrpSpPr>
      <p:grpSpPr>
        <a:xfrm>
          <a:off x="0" y="0"/>
          <a:ext cx="0" cy="0"/>
          <a:chOff x="0" y="0"/>
          <a:chExt cx="0" cy="0"/>
        </a:xfrm>
      </p:grpSpPr>
      <p:sp>
        <p:nvSpPr>
          <p:cNvPr id="32" name="Google Shape;32;p41"/>
          <p:cNvSpPr txBox="1"/>
          <p:nvPr>
            <p:ph type="title"/>
          </p:nvPr>
        </p:nvSpPr>
        <p:spPr>
          <a:xfrm>
            <a:off x="311700" y="2150850"/>
            <a:ext cx="8520600" cy="841800"/>
          </a:xfrm>
          <a:prstGeom prst="rect">
            <a:avLst/>
          </a:prstGeom>
          <a:noFill/>
          <a:ln>
            <a:noFill/>
          </a:ln>
        </p:spPr>
        <p:txBody>
          <a:bodyPr anchorCtr="0" anchor="ctr" bIns="91425" lIns="0" spcFirstLastPara="1" rIns="91425" wrap="square" tIns="91425">
            <a:sp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3" name="Google Shape;33;p4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 name="Shape 34"/>
        <p:cNvGrpSpPr/>
        <p:nvPr/>
      </p:nvGrpSpPr>
      <p:grpSpPr>
        <a:xfrm>
          <a:off x="0" y="0"/>
          <a:ext cx="0" cy="0"/>
          <a:chOff x="0" y="0"/>
          <a:chExt cx="0" cy="0"/>
        </a:xfrm>
      </p:grpSpPr>
      <p:sp>
        <p:nvSpPr>
          <p:cNvPr id="35" name="Google Shape;35;p4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36" name="Google Shape;36;p42"/>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37" name="Google Shape;37;p42"/>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38" name="Shape 38"/>
        <p:cNvGrpSpPr/>
        <p:nvPr/>
      </p:nvGrpSpPr>
      <p:grpSpPr>
        <a:xfrm>
          <a:off x="0" y="0"/>
          <a:ext cx="0" cy="0"/>
          <a:chOff x="0" y="0"/>
          <a:chExt cx="0" cy="0"/>
        </a:xfrm>
      </p:grpSpPr>
      <p:sp>
        <p:nvSpPr>
          <p:cNvPr id="39" name="Google Shape;39;p44"/>
          <p:cNvSpPr txBox="1"/>
          <p:nvPr/>
        </p:nvSpPr>
        <p:spPr>
          <a:xfrm>
            <a:off x="2574000" y="3479975"/>
            <a:ext cx="3996000" cy="446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595959"/>
                </a:solidFill>
                <a:latin typeface="Comfortaa"/>
                <a:ea typeface="Comfortaa"/>
                <a:cs typeface="Comfortaa"/>
                <a:sym typeface="Comfortaa"/>
              </a:rPr>
              <a:t>www.BuildHealthInternational.org</a:t>
            </a:r>
            <a:endParaRPr b="1" i="0" sz="1700" u="none" cap="none" strike="noStrike">
              <a:solidFill>
                <a:srgbClr val="595959"/>
              </a:solidFill>
              <a:latin typeface="Comfortaa"/>
              <a:ea typeface="Comfortaa"/>
              <a:cs typeface="Comfortaa"/>
              <a:sym typeface="Comfortaa"/>
            </a:endParaRPr>
          </a:p>
        </p:txBody>
      </p:sp>
      <p:sp>
        <p:nvSpPr>
          <p:cNvPr id="40" name="Google Shape;40;p44"/>
          <p:cNvSpPr txBox="1"/>
          <p:nvPr/>
        </p:nvSpPr>
        <p:spPr>
          <a:xfrm>
            <a:off x="3458375" y="4094400"/>
            <a:ext cx="2227200" cy="692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100 Cummings Center</a:t>
            </a:r>
            <a:endParaRPr b="0" i="0" sz="1000" u="none" cap="none" strike="noStrike">
              <a:solidFill>
                <a:srgbClr val="595959"/>
              </a:solidFill>
              <a:latin typeface="Comfortaa"/>
              <a:ea typeface="Comfortaa"/>
              <a:cs typeface="Comfortaa"/>
              <a:sym typeface="Comfortaa"/>
            </a:endParaRPr>
          </a:p>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Suite #120B</a:t>
            </a:r>
            <a:endParaRPr b="0" i="0" sz="1000" u="none" cap="none" strike="noStrike">
              <a:solidFill>
                <a:srgbClr val="595959"/>
              </a:solidFill>
              <a:latin typeface="Comfortaa"/>
              <a:ea typeface="Comfortaa"/>
              <a:cs typeface="Comfortaa"/>
              <a:sym typeface="Comfortaa"/>
            </a:endParaRPr>
          </a:p>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Beverly, MA 01915, USA</a:t>
            </a:r>
            <a:endParaRPr b="0" i="0" sz="1000" u="none" cap="none" strike="noStrike">
              <a:solidFill>
                <a:srgbClr val="595959"/>
              </a:solidFill>
              <a:latin typeface="Comfortaa"/>
              <a:ea typeface="Comfortaa"/>
              <a:cs typeface="Comfortaa"/>
              <a:sym typeface="Comfortaa"/>
            </a:endParaRPr>
          </a:p>
        </p:txBody>
      </p:sp>
      <p:pic>
        <p:nvPicPr>
          <p:cNvPr id="41" name="Google Shape;41;p44"/>
          <p:cNvPicPr preferRelativeResize="0"/>
          <p:nvPr/>
        </p:nvPicPr>
        <p:blipFill rotWithShape="1">
          <a:blip r:embed="rId2">
            <a:alphaModFix/>
          </a:blip>
          <a:srcRect b="0" l="0" r="0" t="0"/>
          <a:stretch/>
        </p:blipFill>
        <p:spPr>
          <a:xfrm>
            <a:off x="8677800" y="64025"/>
            <a:ext cx="309000" cy="309000"/>
          </a:xfrm>
          <a:prstGeom prst="rect">
            <a:avLst/>
          </a:prstGeom>
          <a:noFill/>
          <a:ln>
            <a:noFill/>
          </a:ln>
        </p:spPr>
      </p:pic>
      <p:pic>
        <p:nvPicPr>
          <p:cNvPr id="42" name="Google Shape;42;p44"/>
          <p:cNvPicPr preferRelativeResize="0"/>
          <p:nvPr/>
        </p:nvPicPr>
        <p:blipFill rotWithShape="1">
          <a:blip r:embed="rId3">
            <a:alphaModFix/>
          </a:blip>
          <a:srcRect b="0" l="0" r="0" t="0"/>
          <a:stretch/>
        </p:blipFill>
        <p:spPr>
          <a:xfrm>
            <a:off x="3353100" y="874200"/>
            <a:ext cx="2437750" cy="2437750"/>
          </a:xfrm>
          <a:prstGeom prst="rect">
            <a:avLst/>
          </a:prstGeom>
          <a:noFill/>
          <a:ln>
            <a:noFill/>
          </a:ln>
        </p:spPr>
      </p:pic>
      <p:sp>
        <p:nvSpPr>
          <p:cNvPr id="43" name="Google Shape;43;p4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4" name="Shape 44"/>
        <p:cNvGrpSpPr/>
        <p:nvPr/>
      </p:nvGrpSpPr>
      <p:grpSpPr>
        <a:xfrm>
          <a:off x="0" y="0"/>
          <a:ext cx="0" cy="0"/>
          <a:chOff x="0" y="0"/>
          <a:chExt cx="0" cy="0"/>
        </a:xfrm>
      </p:grpSpPr>
      <p:sp>
        <p:nvSpPr>
          <p:cNvPr id="45" name="Google Shape;45;p45"/>
          <p:cNvSpPr txBox="1"/>
          <p:nvPr>
            <p:ph idx="1" type="body"/>
          </p:nvPr>
        </p:nvSpPr>
        <p:spPr>
          <a:xfrm>
            <a:off x="311700" y="712681"/>
            <a:ext cx="3999900" cy="3416400"/>
          </a:xfrm>
          <a:prstGeom prst="rect">
            <a:avLst/>
          </a:prstGeom>
          <a:noFill/>
          <a:ln>
            <a:noFill/>
          </a:ln>
        </p:spPr>
        <p:txBody>
          <a:bodyPr anchorCtr="0" anchor="t" bIns="91425" lIns="0" spcFirstLastPara="1" rIns="0" wrap="square" tIns="91425">
            <a:sp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6" name="Google Shape;46;p45"/>
          <p:cNvSpPr txBox="1"/>
          <p:nvPr>
            <p:ph idx="2" type="body"/>
          </p:nvPr>
        </p:nvSpPr>
        <p:spPr>
          <a:xfrm>
            <a:off x="4832400" y="712681"/>
            <a:ext cx="3999900" cy="3416400"/>
          </a:xfrm>
          <a:prstGeom prst="rect">
            <a:avLst/>
          </a:prstGeom>
          <a:noFill/>
          <a:ln>
            <a:noFill/>
          </a:ln>
        </p:spPr>
        <p:txBody>
          <a:bodyPr anchorCtr="0" anchor="t" bIns="91425" lIns="0" spcFirstLastPara="1" rIns="0" wrap="square" tIns="91425">
            <a:sp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7" name="Google Shape;47;p45"/>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48" name="Google Shape;48;p45"/>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49" name="Google Shape;49;p45"/>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0" name="Shape 50"/>
        <p:cNvGrpSpPr/>
        <p:nvPr/>
      </p:nvGrpSpPr>
      <p:grpSpPr>
        <a:xfrm>
          <a:off x="0" y="0"/>
          <a:ext cx="0" cy="0"/>
          <a:chOff x="0" y="0"/>
          <a:chExt cx="0" cy="0"/>
        </a:xfrm>
      </p:grpSpPr>
      <p:sp>
        <p:nvSpPr>
          <p:cNvPr id="51" name="Google Shape;51;p46"/>
          <p:cNvSpPr txBox="1"/>
          <p:nvPr>
            <p:ph idx="1" type="body"/>
          </p:nvPr>
        </p:nvSpPr>
        <p:spPr>
          <a:xfrm>
            <a:off x="311700" y="636725"/>
            <a:ext cx="4260300" cy="3179400"/>
          </a:xfrm>
          <a:prstGeom prst="rect">
            <a:avLst/>
          </a:prstGeom>
          <a:noFill/>
          <a:ln>
            <a:noFill/>
          </a:ln>
        </p:spPr>
        <p:txBody>
          <a:bodyPr anchorCtr="0" anchor="t" bIns="91425" lIns="0" spcFirstLastPara="1" rIns="0" wrap="square" tIns="91425">
            <a:sp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2" name="Google Shape;52;p4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53" name="Google Shape;53;p46"/>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54" name="Google Shape;54;p46"/>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5" name="Shape 55"/>
        <p:cNvGrpSpPr/>
        <p:nvPr/>
      </p:nvGrpSpPr>
      <p:grpSpPr>
        <a:xfrm>
          <a:off x="0" y="0"/>
          <a:ext cx="0" cy="0"/>
          <a:chOff x="0" y="0"/>
          <a:chExt cx="0" cy="0"/>
        </a:xfrm>
      </p:grpSpPr>
      <p:sp>
        <p:nvSpPr>
          <p:cNvPr id="56" name="Google Shape;56;p47"/>
          <p:cNvSpPr txBox="1"/>
          <p:nvPr>
            <p:ph type="title"/>
          </p:nvPr>
        </p:nvSpPr>
        <p:spPr>
          <a:xfrm>
            <a:off x="490250" y="450150"/>
            <a:ext cx="6367800" cy="4090800"/>
          </a:xfrm>
          <a:prstGeom prst="rect">
            <a:avLst/>
          </a:prstGeom>
          <a:noFill/>
          <a:ln>
            <a:noFill/>
          </a:ln>
        </p:spPr>
        <p:txBody>
          <a:bodyPr anchorCtr="0" anchor="ctr" bIns="91425" lIns="0" spcFirstLastPara="1" rIns="91425" wrap="square" tIns="91425">
            <a:sp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57" name="Google Shape;57;p47"/>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8" name="Shape 58"/>
        <p:cNvGrpSpPr/>
        <p:nvPr/>
      </p:nvGrpSpPr>
      <p:grpSpPr>
        <a:xfrm>
          <a:off x="0" y="0"/>
          <a:ext cx="0" cy="0"/>
          <a:chOff x="0" y="0"/>
          <a:chExt cx="0" cy="0"/>
        </a:xfrm>
      </p:grpSpPr>
      <p:sp>
        <p:nvSpPr>
          <p:cNvPr id="59" name="Google Shape;59;p48"/>
          <p:cNvSpPr txBox="1"/>
          <p:nvPr>
            <p:ph idx="1" type="body"/>
          </p:nvPr>
        </p:nvSpPr>
        <p:spPr>
          <a:xfrm>
            <a:off x="311700" y="4230575"/>
            <a:ext cx="5998800" cy="605100"/>
          </a:xfrm>
          <a:prstGeom prst="rect">
            <a:avLst/>
          </a:prstGeom>
          <a:noFill/>
          <a:ln>
            <a:noFill/>
          </a:ln>
        </p:spPr>
        <p:txBody>
          <a:bodyPr anchorCtr="0" anchor="ctr" bIns="91425" lIns="0" spcFirstLastPara="1" rIns="0" wrap="square" tIns="91425">
            <a:spAutoFit/>
          </a:bodyPr>
          <a:lstStyle>
            <a:lvl1pPr indent="-228600" lvl="0" marL="457200" algn="l">
              <a:lnSpc>
                <a:spcPct val="100000"/>
              </a:lnSpc>
              <a:spcBef>
                <a:spcPts val="0"/>
              </a:spcBef>
              <a:spcAft>
                <a:spcPts val="0"/>
              </a:spcAft>
              <a:buSzPts val="1400"/>
              <a:buNone/>
              <a:defRPr b="1"/>
            </a:lvl1pPr>
          </a:lstStyle>
          <a:p/>
        </p:txBody>
      </p:sp>
      <p:sp>
        <p:nvSpPr>
          <p:cNvPr id="60" name="Google Shape;60;p4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1" name="Shape 61"/>
        <p:cNvGrpSpPr/>
        <p:nvPr/>
      </p:nvGrpSpPr>
      <p:grpSpPr>
        <a:xfrm>
          <a:off x="0" y="0"/>
          <a:ext cx="0" cy="0"/>
          <a:chOff x="0" y="0"/>
          <a:chExt cx="0" cy="0"/>
        </a:xfrm>
      </p:grpSpPr>
      <p:sp>
        <p:nvSpPr>
          <p:cNvPr id="62" name="Google Shape;62;p49"/>
          <p:cNvSpPr txBox="1"/>
          <p:nvPr>
            <p:ph hasCustomPrompt="1" type="title"/>
          </p:nvPr>
        </p:nvSpPr>
        <p:spPr>
          <a:xfrm>
            <a:off x="311700" y="1106125"/>
            <a:ext cx="8520600" cy="1963500"/>
          </a:xfrm>
          <a:prstGeom prst="rect">
            <a:avLst/>
          </a:prstGeom>
          <a:noFill/>
          <a:ln>
            <a:noFill/>
          </a:ln>
        </p:spPr>
        <p:txBody>
          <a:bodyPr anchorCtr="0" anchor="b" bIns="91425" lIns="0" spcFirstLastPara="1" rIns="91425" wrap="square" tIns="91425">
            <a:sp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63" name="Google Shape;63;p49"/>
          <p:cNvSpPr txBox="1"/>
          <p:nvPr>
            <p:ph idx="1" type="body"/>
          </p:nvPr>
        </p:nvSpPr>
        <p:spPr>
          <a:xfrm>
            <a:off x="311700" y="3152225"/>
            <a:ext cx="8520600" cy="1300800"/>
          </a:xfrm>
          <a:prstGeom prst="rect">
            <a:avLst/>
          </a:prstGeom>
          <a:noFill/>
          <a:ln>
            <a:noFill/>
          </a:ln>
        </p:spPr>
        <p:txBody>
          <a:bodyPr anchorCtr="0" anchor="t" bIns="91425" lIns="0" spcFirstLastPara="1" rIns="0" wrap="square" tIns="91425">
            <a:spAutoFit/>
          </a:bodyPr>
          <a:lstStyle>
            <a:lvl1pPr indent="-317500" lvl="0" marL="457200" algn="ctr">
              <a:lnSpc>
                <a:spcPct val="115000"/>
              </a:lnSpc>
              <a:spcBef>
                <a:spcPts val="0"/>
              </a:spcBef>
              <a:spcAft>
                <a:spcPts val="0"/>
              </a:spcAft>
              <a:buSzPts val="1400"/>
              <a:buChar char="●"/>
              <a:defRPr/>
            </a:lvl1pPr>
            <a:lvl2pPr indent="-292100" lvl="1" marL="914400" algn="ctr">
              <a:lnSpc>
                <a:spcPct val="115000"/>
              </a:lnSpc>
              <a:spcBef>
                <a:spcPts val="0"/>
              </a:spcBef>
              <a:spcAft>
                <a:spcPts val="0"/>
              </a:spcAft>
              <a:buSzPts val="1000"/>
              <a:buChar char="○"/>
              <a:defRPr/>
            </a:lvl2pPr>
            <a:lvl3pPr indent="-292100" lvl="2" marL="1371600" algn="ctr">
              <a:lnSpc>
                <a:spcPct val="115000"/>
              </a:lnSpc>
              <a:spcBef>
                <a:spcPts val="0"/>
              </a:spcBef>
              <a:spcAft>
                <a:spcPts val="0"/>
              </a:spcAft>
              <a:buSzPts val="1000"/>
              <a:buChar char="■"/>
              <a:defRPr/>
            </a:lvl3pPr>
            <a:lvl4pPr indent="-292100" lvl="3" marL="1828800" algn="ctr">
              <a:lnSpc>
                <a:spcPct val="115000"/>
              </a:lnSpc>
              <a:spcBef>
                <a:spcPts val="0"/>
              </a:spcBef>
              <a:spcAft>
                <a:spcPts val="0"/>
              </a:spcAft>
              <a:buSzPts val="1000"/>
              <a:buChar char="●"/>
              <a:defRPr/>
            </a:lvl4pPr>
            <a:lvl5pPr indent="-292100" lvl="4" marL="2286000" algn="ctr">
              <a:lnSpc>
                <a:spcPct val="115000"/>
              </a:lnSpc>
              <a:spcBef>
                <a:spcPts val="0"/>
              </a:spcBef>
              <a:spcAft>
                <a:spcPts val="0"/>
              </a:spcAft>
              <a:buSzPts val="1000"/>
              <a:buChar char="○"/>
              <a:defRPr/>
            </a:lvl5pPr>
            <a:lvl6pPr indent="-292100" lvl="5" marL="2743200" algn="ctr">
              <a:lnSpc>
                <a:spcPct val="115000"/>
              </a:lnSpc>
              <a:spcBef>
                <a:spcPts val="0"/>
              </a:spcBef>
              <a:spcAft>
                <a:spcPts val="0"/>
              </a:spcAft>
              <a:buSzPts val="1000"/>
              <a:buChar char="■"/>
              <a:defRPr/>
            </a:lvl6pPr>
            <a:lvl7pPr indent="-292100" lvl="6" marL="3200400" algn="ctr">
              <a:lnSpc>
                <a:spcPct val="115000"/>
              </a:lnSpc>
              <a:spcBef>
                <a:spcPts val="0"/>
              </a:spcBef>
              <a:spcAft>
                <a:spcPts val="0"/>
              </a:spcAft>
              <a:buSzPts val="1000"/>
              <a:buChar char="●"/>
              <a:defRPr/>
            </a:lvl7pPr>
            <a:lvl8pPr indent="-292100" lvl="7" marL="3657600" algn="ctr">
              <a:lnSpc>
                <a:spcPct val="115000"/>
              </a:lnSpc>
              <a:spcBef>
                <a:spcPts val="0"/>
              </a:spcBef>
              <a:spcAft>
                <a:spcPts val="0"/>
              </a:spcAft>
              <a:buSzPts val="1000"/>
              <a:buChar char="○"/>
              <a:defRPr/>
            </a:lvl8pPr>
            <a:lvl9pPr indent="-292100" lvl="8" marL="4114800" algn="ctr">
              <a:lnSpc>
                <a:spcPct val="115000"/>
              </a:lnSpc>
              <a:spcBef>
                <a:spcPts val="0"/>
              </a:spcBef>
              <a:spcAft>
                <a:spcPts val="0"/>
              </a:spcAft>
              <a:buSzPts val="1000"/>
              <a:buChar char="■"/>
              <a:defRPr/>
            </a:lvl9pPr>
          </a:lstStyle>
          <a:p/>
        </p:txBody>
      </p:sp>
      <p:sp>
        <p:nvSpPr>
          <p:cNvPr id="64" name="Google Shape;64;p4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5" name="Shape 65"/>
        <p:cNvGrpSpPr/>
        <p:nvPr/>
      </p:nvGrpSpPr>
      <p:grpSpPr>
        <a:xfrm>
          <a:off x="0" y="0"/>
          <a:ext cx="0" cy="0"/>
          <a:chOff x="0" y="0"/>
          <a:chExt cx="0" cy="0"/>
        </a:xfrm>
      </p:grpSpPr>
      <p:sp>
        <p:nvSpPr>
          <p:cNvPr id="66" name="Google Shape;66;p50"/>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67" name="Shape 67"/>
        <p:cNvGrpSpPr/>
        <p:nvPr/>
      </p:nvGrpSpPr>
      <p:grpSpPr>
        <a:xfrm>
          <a:off x="0" y="0"/>
          <a:ext cx="0" cy="0"/>
          <a:chOff x="0" y="0"/>
          <a:chExt cx="0" cy="0"/>
        </a:xfrm>
      </p:grpSpPr>
      <p:sp>
        <p:nvSpPr>
          <p:cNvPr id="68" name="Google Shape;68;p51"/>
          <p:cNvSpPr txBox="1"/>
          <p:nvPr/>
        </p:nvSpPr>
        <p:spPr>
          <a:xfrm>
            <a:off x="311700" y="603050"/>
            <a:ext cx="8520600" cy="4248300"/>
          </a:xfrm>
          <a:prstGeom prst="rect">
            <a:avLst/>
          </a:prstGeom>
          <a:noFill/>
          <a:ln>
            <a:noFill/>
          </a:ln>
        </p:spPr>
        <p:txBody>
          <a:bodyPr anchorCtr="0" anchor="t" bIns="91425" lIns="0" spcFirstLastPara="1" rIns="0"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 sz="1200" u="none" cap="none" strike="noStrike">
                <a:solidFill>
                  <a:srgbClr val="595959"/>
                </a:solidFill>
                <a:latin typeface="Comfortaa"/>
                <a:ea typeface="Comfortaa"/>
                <a:cs typeface="Comfortaa"/>
                <a:sym typeface="Comfortaa"/>
              </a:rPr>
              <a:t>Except where otherwise noted, this presentation and its contents (this “Presentation”), are licensed to any person accessing or using this presentation (a “Licensee”) under the following terms (this “License”). Licensee agrees to be bound by this License by accessing or otherwise using this Presentation.</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Build Health International (“BHI”), hereby grants to the Licensee, a perpetual, revocable, paid-up,  non-exclusive right to reproduce, use, distribute, modify, publicly perform, and publicly display this Presentation solely for Licensee’s internal, noncommercial purposes.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Under this License, Licensee is permitted to modify and redistribute this Presentation; provided, however, that Licensee includes: (i) a reasonably prominent notice that identifies each such modification (other than formatting changes) made by or on behalf of Licensee specifying the page number and using a description of the modification that also states that both (a) the original content made available from BHI has been modified, and (b) BHI does not endorse any such modifications; and (ii) a copy of this License.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This Presentation is provided “as is” for informational purposes only. BHI does not provide, and disclaims, all warranties, whether express or implied, regarding the Presentation and the information included herein. With respect to any third party rights that may be embodied or included in this Presentation, Licensee is solely responsible for obtaining the necessary permissions from the owners of such third party rights. Licensee shall indemnify, defend, and hold BHI harmless from and against any losses, damages, or other liabilities arising out of, in connection with, or relating to Licensee’s use or distribution of this Presentation.</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Finally, as a condition to the above grant of rights, Licensee agrees to include the BHI copyright notice (located on the title page of this Presentation) when distributing this Presentation.</a:t>
            </a:r>
            <a:endParaRPr b="0" i="0" sz="1200" u="none" cap="none" strike="noStrike">
              <a:solidFill>
                <a:srgbClr val="595959"/>
              </a:solidFill>
              <a:latin typeface="Comfortaa"/>
              <a:ea typeface="Comfortaa"/>
              <a:cs typeface="Comfortaa"/>
              <a:sym typeface="Comfortaa"/>
            </a:endParaRPr>
          </a:p>
        </p:txBody>
      </p:sp>
      <p:sp>
        <p:nvSpPr>
          <p:cNvPr id="69" name="Google Shape;69;p51"/>
          <p:cNvSpPr txBox="1"/>
          <p:nvPr/>
        </p:nvSpPr>
        <p:spPr>
          <a:xfrm>
            <a:off x="304675" y="104275"/>
            <a:ext cx="1585200" cy="538800"/>
          </a:xfrm>
          <a:prstGeom prst="rect">
            <a:avLst/>
          </a:prstGeom>
          <a:noFill/>
          <a:ln>
            <a:noFill/>
          </a:ln>
        </p:spPr>
        <p:txBody>
          <a:bodyPr anchorCtr="0" anchor="t" bIns="91425" lIns="0"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595959"/>
                </a:solidFill>
                <a:latin typeface="Comfortaa"/>
                <a:ea typeface="Comfortaa"/>
                <a:cs typeface="Comfortaa"/>
                <a:sym typeface="Comfortaa"/>
              </a:rPr>
              <a:t>License</a:t>
            </a:r>
            <a:endParaRPr b="0" i="0" sz="2300" u="none" cap="none" strike="noStrike">
              <a:solidFill>
                <a:srgbClr val="595959"/>
              </a:solidFill>
              <a:latin typeface="Comfortaa"/>
              <a:ea typeface="Comfortaa"/>
              <a:cs typeface="Comfortaa"/>
              <a:sym typeface="Comfortaa"/>
            </a:endParaRPr>
          </a:p>
        </p:txBody>
      </p:sp>
      <p:sp>
        <p:nvSpPr>
          <p:cNvPr id="70" name="Google Shape;70;p5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B1C67D"/>
        </a:solidFill>
      </p:bgPr>
    </p:bg>
    <p:spTree>
      <p:nvGrpSpPr>
        <p:cNvPr id="77" name="Shape 77"/>
        <p:cNvGrpSpPr/>
        <p:nvPr/>
      </p:nvGrpSpPr>
      <p:grpSpPr>
        <a:xfrm>
          <a:off x="0" y="0"/>
          <a:ext cx="0" cy="0"/>
          <a:chOff x="0" y="0"/>
          <a:chExt cx="0" cy="0"/>
        </a:xfrm>
      </p:grpSpPr>
      <p:sp>
        <p:nvSpPr>
          <p:cNvPr id="78" name="Google Shape;78;g2ce8bf634b2_1_8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pic>
        <p:nvPicPr>
          <p:cNvPr id="79" name="Google Shape;79;g2ce8bf634b2_1_88"/>
          <p:cNvPicPr preferRelativeResize="0"/>
          <p:nvPr/>
        </p:nvPicPr>
        <p:blipFill rotWithShape="1">
          <a:blip r:embed="rId2">
            <a:alphaModFix/>
          </a:blip>
          <a:srcRect b="0" l="0" r="0" t="0"/>
          <a:stretch/>
        </p:blipFill>
        <p:spPr>
          <a:xfrm>
            <a:off x="5966495" y="2202600"/>
            <a:ext cx="2453426" cy="2446849"/>
          </a:xfrm>
          <a:prstGeom prst="rect">
            <a:avLst/>
          </a:prstGeom>
          <a:noFill/>
          <a:ln>
            <a:noFill/>
          </a:ln>
          <a:effectLst>
            <a:outerShdw blurRad="57150" rotWithShape="0" algn="bl" dir="5400000" dist="19050">
              <a:srgbClr val="000000">
                <a:alpha val="49800"/>
              </a:srgbClr>
            </a:outerShdw>
          </a:effectLst>
        </p:spPr>
      </p:pic>
      <p:cxnSp>
        <p:nvCxnSpPr>
          <p:cNvPr id="80" name="Google Shape;80;g2ce8bf634b2_1_88"/>
          <p:cNvCxnSpPr/>
          <p:nvPr/>
        </p:nvCxnSpPr>
        <p:spPr>
          <a:xfrm flipH="1" rot="10800000">
            <a:off x="311700" y="1415075"/>
            <a:ext cx="6671700" cy="3000"/>
          </a:xfrm>
          <a:prstGeom prst="straightConnector1">
            <a:avLst/>
          </a:prstGeom>
          <a:noFill/>
          <a:ln cap="flat" cmpd="sng" w="38100">
            <a:solidFill>
              <a:srgbClr val="FFFFFF"/>
            </a:solidFill>
            <a:prstDash val="solid"/>
            <a:round/>
            <a:headEnd len="sm" w="sm" type="none"/>
            <a:tailEnd len="sm" w="sm" type="none"/>
          </a:ln>
        </p:spPr>
      </p:cxnSp>
      <p:sp>
        <p:nvSpPr>
          <p:cNvPr id="81" name="Google Shape;81;g2ce8bf634b2_1_88"/>
          <p:cNvSpPr txBox="1"/>
          <p:nvPr>
            <p:ph type="title"/>
          </p:nvPr>
        </p:nvSpPr>
        <p:spPr>
          <a:xfrm>
            <a:off x="311700" y="583350"/>
            <a:ext cx="7309800" cy="831600"/>
          </a:xfrm>
          <a:prstGeom prst="rect">
            <a:avLst/>
          </a:prstGeom>
          <a:noFill/>
          <a:ln>
            <a:noFill/>
          </a:ln>
        </p:spPr>
        <p:txBody>
          <a:bodyPr anchorCtr="0" anchor="ctr" bIns="91425" lIns="0" spcFirstLastPara="1" rIns="91425" wrap="square" tIns="91425">
            <a:spAutoFit/>
          </a:bodyPr>
          <a:lstStyle>
            <a:lvl1pPr lvl="0" rtl="0" algn="l">
              <a:lnSpc>
                <a:spcPct val="100000"/>
              </a:lnSpc>
              <a:spcBef>
                <a:spcPts val="0"/>
              </a:spcBef>
              <a:spcAft>
                <a:spcPts val="0"/>
              </a:spcAft>
              <a:buClr>
                <a:schemeClr val="lt1"/>
              </a:buClr>
              <a:buSzPts val="5000"/>
              <a:buNone/>
              <a:defRPr sz="5000">
                <a:solidFill>
                  <a:schemeClr val="lt1"/>
                </a:solidFill>
              </a:defRPr>
            </a:lvl1pPr>
            <a:lvl2pPr lvl="1" rtl="0" algn="l">
              <a:lnSpc>
                <a:spcPct val="100000"/>
              </a:lnSpc>
              <a:spcBef>
                <a:spcPts val="0"/>
              </a:spcBef>
              <a:spcAft>
                <a:spcPts val="0"/>
              </a:spcAft>
              <a:buSzPts val="3000"/>
              <a:buNone/>
              <a:defRPr>
                <a:latin typeface="Comfortaa"/>
                <a:ea typeface="Comfortaa"/>
                <a:cs typeface="Comfortaa"/>
                <a:sym typeface="Comfortaa"/>
              </a:defRPr>
            </a:lvl2pPr>
            <a:lvl3pPr lvl="2" rtl="0" algn="l">
              <a:lnSpc>
                <a:spcPct val="100000"/>
              </a:lnSpc>
              <a:spcBef>
                <a:spcPts val="0"/>
              </a:spcBef>
              <a:spcAft>
                <a:spcPts val="0"/>
              </a:spcAft>
              <a:buSzPts val="3000"/>
              <a:buNone/>
              <a:defRPr>
                <a:latin typeface="Comfortaa"/>
                <a:ea typeface="Comfortaa"/>
                <a:cs typeface="Comfortaa"/>
                <a:sym typeface="Comfortaa"/>
              </a:defRPr>
            </a:lvl3pPr>
            <a:lvl4pPr lvl="3" rtl="0" algn="l">
              <a:lnSpc>
                <a:spcPct val="100000"/>
              </a:lnSpc>
              <a:spcBef>
                <a:spcPts val="0"/>
              </a:spcBef>
              <a:spcAft>
                <a:spcPts val="0"/>
              </a:spcAft>
              <a:buSzPts val="3000"/>
              <a:buNone/>
              <a:defRPr>
                <a:latin typeface="Comfortaa"/>
                <a:ea typeface="Comfortaa"/>
                <a:cs typeface="Comfortaa"/>
                <a:sym typeface="Comfortaa"/>
              </a:defRPr>
            </a:lvl4pPr>
            <a:lvl5pPr lvl="4" rtl="0" algn="l">
              <a:lnSpc>
                <a:spcPct val="100000"/>
              </a:lnSpc>
              <a:spcBef>
                <a:spcPts val="0"/>
              </a:spcBef>
              <a:spcAft>
                <a:spcPts val="0"/>
              </a:spcAft>
              <a:buSzPts val="3000"/>
              <a:buNone/>
              <a:defRPr>
                <a:latin typeface="Comfortaa"/>
                <a:ea typeface="Comfortaa"/>
                <a:cs typeface="Comfortaa"/>
                <a:sym typeface="Comfortaa"/>
              </a:defRPr>
            </a:lvl5pPr>
            <a:lvl6pPr lvl="5" rtl="0" algn="l">
              <a:lnSpc>
                <a:spcPct val="100000"/>
              </a:lnSpc>
              <a:spcBef>
                <a:spcPts val="0"/>
              </a:spcBef>
              <a:spcAft>
                <a:spcPts val="0"/>
              </a:spcAft>
              <a:buSzPts val="3000"/>
              <a:buNone/>
              <a:defRPr>
                <a:latin typeface="Comfortaa"/>
                <a:ea typeface="Comfortaa"/>
                <a:cs typeface="Comfortaa"/>
                <a:sym typeface="Comfortaa"/>
              </a:defRPr>
            </a:lvl6pPr>
            <a:lvl7pPr lvl="6" rtl="0" algn="l">
              <a:lnSpc>
                <a:spcPct val="100000"/>
              </a:lnSpc>
              <a:spcBef>
                <a:spcPts val="0"/>
              </a:spcBef>
              <a:spcAft>
                <a:spcPts val="0"/>
              </a:spcAft>
              <a:buSzPts val="3000"/>
              <a:buNone/>
              <a:defRPr>
                <a:latin typeface="Comfortaa"/>
                <a:ea typeface="Comfortaa"/>
                <a:cs typeface="Comfortaa"/>
                <a:sym typeface="Comfortaa"/>
              </a:defRPr>
            </a:lvl7pPr>
            <a:lvl8pPr lvl="7" rtl="0" algn="l">
              <a:lnSpc>
                <a:spcPct val="100000"/>
              </a:lnSpc>
              <a:spcBef>
                <a:spcPts val="0"/>
              </a:spcBef>
              <a:spcAft>
                <a:spcPts val="0"/>
              </a:spcAft>
              <a:buSzPts val="3000"/>
              <a:buNone/>
              <a:defRPr>
                <a:latin typeface="Comfortaa"/>
                <a:ea typeface="Comfortaa"/>
                <a:cs typeface="Comfortaa"/>
                <a:sym typeface="Comfortaa"/>
              </a:defRPr>
            </a:lvl8pPr>
            <a:lvl9pPr lvl="8" rtl="0" algn="l">
              <a:lnSpc>
                <a:spcPct val="100000"/>
              </a:lnSpc>
              <a:spcBef>
                <a:spcPts val="0"/>
              </a:spcBef>
              <a:spcAft>
                <a:spcPts val="0"/>
              </a:spcAft>
              <a:buSzPts val="3000"/>
              <a:buNone/>
              <a:defRPr>
                <a:latin typeface="Comfortaa"/>
                <a:ea typeface="Comfortaa"/>
                <a:cs typeface="Comfortaa"/>
                <a:sym typeface="Comfortaa"/>
              </a:defRPr>
            </a:lvl9pPr>
          </a:lstStyle>
          <a:p/>
        </p:txBody>
      </p:sp>
      <p:sp>
        <p:nvSpPr>
          <p:cNvPr id="82" name="Google Shape;82;g2ce8bf634b2_1_88"/>
          <p:cNvSpPr txBox="1"/>
          <p:nvPr/>
        </p:nvSpPr>
        <p:spPr>
          <a:xfrm>
            <a:off x="497400" y="4801050"/>
            <a:ext cx="8149200" cy="338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FFFFFF"/>
                </a:solidFill>
                <a:latin typeface="Calibri"/>
                <a:ea typeface="Calibri"/>
                <a:cs typeface="Calibri"/>
                <a:sym typeface="Calibri"/>
              </a:rPr>
              <a:t>© Build Health International 2023, All Rights Reserved. The use of this presentation is subject to the license terms set out at the end of this document.</a:t>
            </a:r>
            <a:endParaRPr b="0" i="0" sz="1000" u="none" cap="none" strike="noStrike">
              <a:solidFill>
                <a:srgbClr val="FFFFFF"/>
              </a:solidFill>
              <a:latin typeface="Calibri"/>
              <a:ea typeface="Calibri"/>
              <a:cs typeface="Calibri"/>
              <a:sym typeface="Calibri"/>
            </a:endParaRPr>
          </a:p>
        </p:txBody>
      </p:sp>
      <p:pic>
        <p:nvPicPr>
          <p:cNvPr id="83" name="Google Shape;83;g2ce8bf634b2_1_88"/>
          <p:cNvPicPr preferRelativeResize="0"/>
          <p:nvPr/>
        </p:nvPicPr>
        <p:blipFill rotWithShape="1">
          <a:blip r:embed="rId3">
            <a:alphaModFix/>
          </a:blip>
          <a:srcRect b="0" l="0" r="0" t="0"/>
          <a:stretch/>
        </p:blipFill>
        <p:spPr>
          <a:xfrm>
            <a:off x="906450" y="2450525"/>
            <a:ext cx="4525751" cy="1966425"/>
          </a:xfrm>
          <a:prstGeom prst="rect">
            <a:avLst/>
          </a:prstGeom>
          <a:noFill/>
          <a:ln>
            <a:noFill/>
          </a:ln>
        </p:spPr>
      </p:pic>
      <p:sp>
        <p:nvSpPr>
          <p:cNvPr id="84" name="Google Shape;84;g2ce8bf634b2_1_88"/>
          <p:cNvSpPr/>
          <p:nvPr/>
        </p:nvSpPr>
        <p:spPr>
          <a:xfrm>
            <a:off x="7981525" y="54800"/>
            <a:ext cx="1079100" cy="393600"/>
          </a:xfrm>
          <a:prstGeom prst="roundRect">
            <a:avLst>
              <a:gd fmla="val 16667" name="adj"/>
            </a:avLst>
          </a:prstGeom>
          <a:solidFill>
            <a:srgbClr val="B1C67D"/>
          </a:solidFill>
          <a:ln cap="flat" cmpd="sng" w="9525">
            <a:solidFill>
              <a:srgbClr val="B1C6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B1C67D"/>
              </a:solidFill>
              <a:latin typeface="Arial"/>
              <a:ea typeface="Arial"/>
              <a:cs typeface="Arial"/>
              <a:sym typeface="Arial"/>
            </a:endParaRPr>
          </a:p>
        </p:txBody>
      </p:sp>
      <p:sp>
        <p:nvSpPr>
          <p:cNvPr id="85" name="Google Shape;85;g2ce8bf634b2_1_88"/>
          <p:cNvSpPr txBox="1"/>
          <p:nvPr>
            <p:ph idx="1" type="subTitle"/>
          </p:nvPr>
        </p:nvSpPr>
        <p:spPr>
          <a:xfrm>
            <a:off x="311700" y="1428007"/>
            <a:ext cx="7785300" cy="623100"/>
          </a:xfrm>
          <a:prstGeom prst="rect">
            <a:avLst/>
          </a:prstGeom>
          <a:noFill/>
          <a:ln>
            <a:noFill/>
          </a:ln>
        </p:spPr>
        <p:txBody>
          <a:bodyPr anchorCtr="0" anchor="t" bIns="91425" lIns="0" spcFirstLastPara="1" rIns="0" wrap="square" tIns="91425">
            <a:spAutoFit/>
          </a:bodyPr>
          <a:lstStyle>
            <a:lvl1pPr lvl="0" rtl="0" algn="l">
              <a:lnSpc>
                <a:spcPct val="115000"/>
              </a:lnSpc>
              <a:spcBef>
                <a:spcPts val="0"/>
              </a:spcBef>
              <a:spcAft>
                <a:spcPts val="0"/>
              </a:spcAft>
              <a:buSzPts val="2800"/>
              <a:buNone/>
              <a:defRPr sz="2800"/>
            </a:lvl1pPr>
            <a:lvl2pPr lvl="1" rtl="0" algn="l">
              <a:lnSpc>
                <a:spcPct val="115000"/>
              </a:lnSpc>
              <a:spcBef>
                <a:spcPts val="0"/>
              </a:spcBef>
              <a:spcAft>
                <a:spcPts val="0"/>
              </a:spcAft>
              <a:buSzPts val="1000"/>
              <a:buNone/>
              <a:defRPr/>
            </a:lvl2pPr>
            <a:lvl3pPr lvl="2" rtl="0" algn="l">
              <a:lnSpc>
                <a:spcPct val="115000"/>
              </a:lnSpc>
              <a:spcBef>
                <a:spcPts val="0"/>
              </a:spcBef>
              <a:spcAft>
                <a:spcPts val="0"/>
              </a:spcAft>
              <a:buSzPts val="1000"/>
              <a:buNone/>
              <a:defRPr/>
            </a:lvl3pPr>
            <a:lvl4pPr lvl="3" rtl="0" algn="l">
              <a:lnSpc>
                <a:spcPct val="115000"/>
              </a:lnSpc>
              <a:spcBef>
                <a:spcPts val="0"/>
              </a:spcBef>
              <a:spcAft>
                <a:spcPts val="0"/>
              </a:spcAft>
              <a:buSzPts val="1000"/>
              <a:buNone/>
              <a:defRPr/>
            </a:lvl4pPr>
            <a:lvl5pPr lvl="4" rtl="0" algn="l">
              <a:lnSpc>
                <a:spcPct val="115000"/>
              </a:lnSpc>
              <a:spcBef>
                <a:spcPts val="0"/>
              </a:spcBef>
              <a:spcAft>
                <a:spcPts val="0"/>
              </a:spcAft>
              <a:buSzPts val="1000"/>
              <a:buNone/>
              <a:defRPr/>
            </a:lvl5pPr>
            <a:lvl6pPr lvl="5" rtl="0" algn="l">
              <a:lnSpc>
                <a:spcPct val="115000"/>
              </a:lnSpc>
              <a:spcBef>
                <a:spcPts val="0"/>
              </a:spcBef>
              <a:spcAft>
                <a:spcPts val="0"/>
              </a:spcAft>
              <a:buSzPts val="1000"/>
              <a:buNone/>
              <a:defRPr/>
            </a:lvl6pPr>
            <a:lvl7pPr lvl="6" rtl="0" algn="l">
              <a:lnSpc>
                <a:spcPct val="115000"/>
              </a:lnSpc>
              <a:spcBef>
                <a:spcPts val="0"/>
              </a:spcBef>
              <a:spcAft>
                <a:spcPts val="0"/>
              </a:spcAft>
              <a:buSzPts val="1000"/>
              <a:buNone/>
              <a:defRPr/>
            </a:lvl7pPr>
            <a:lvl8pPr lvl="7" rtl="0" algn="l">
              <a:lnSpc>
                <a:spcPct val="115000"/>
              </a:lnSpc>
              <a:spcBef>
                <a:spcPts val="0"/>
              </a:spcBef>
              <a:spcAft>
                <a:spcPts val="0"/>
              </a:spcAft>
              <a:buSzPts val="1000"/>
              <a:buNone/>
              <a:defRPr/>
            </a:lvl8pPr>
            <a:lvl9pPr lvl="8" rtl="0" algn="l">
              <a:lnSpc>
                <a:spcPct val="115000"/>
              </a:lnSpc>
              <a:spcBef>
                <a:spcPts val="0"/>
              </a:spcBef>
              <a:spcAft>
                <a:spcPts val="0"/>
              </a:spcAft>
              <a:buSzPts val="10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6" name="Shape 86"/>
        <p:cNvGrpSpPr/>
        <p:nvPr/>
      </p:nvGrpSpPr>
      <p:grpSpPr>
        <a:xfrm>
          <a:off x="0" y="0"/>
          <a:ext cx="0" cy="0"/>
          <a:chOff x="0" y="0"/>
          <a:chExt cx="0" cy="0"/>
        </a:xfrm>
      </p:grpSpPr>
      <p:sp>
        <p:nvSpPr>
          <p:cNvPr id="87" name="Google Shape;87;g2ce8bf634b2_1_97"/>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
        <p:nvSpPr>
          <p:cNvPr id="88" name="Google Shape;88;g2ce8bf634b2_1_97"/>
          <p:cNvSpPr txBox="1"/>
          <p:nvPr>
            <p:ph idx="1" type="body"/>
          </p:nvPr>
        </p:nvSpPr>
        <p:spPr>
          <a:xfrm>
            <a:off x="311700" y="636725"/>
            <a:ext cx="8520600" cy="4102800"/>
          </a:xfrm>
          <a:prstGeom prst="rect">
            <a:avLst/>
          </a:prstGeom>
          <a:noFill/>
          <a:ln>
            <a:noFill/>
          </a:ln>
        </p:spPr>
        <p:txBody>
          <a:bodyPr anchorCtr="0" anchor="t" bIns="91425" lIns="0" spcFirstLastPara="1" rIns="0" wrap="square" tIns="91425">
            <a:spAutoFit/>
          </a:bodyPr>
          <a:lstStyle>
            <a:lvl1pPr indent="-317500" lvl="0" marL="457200" rtl="0" algn="l">
              <a:lnSpc>
                <a:spcPct val="115000"/>
              </a:lnSpc>
              <a:spcBef>
                <a:spcPts val="0"/>
              </a:spcBef>
              <a:spcAft>
                <a:spcPts val="0"/>
              </a:spcAft>
              <a:buSzPts val="1400"/>
              <a:buFont typeface="Century Gothic"/>
              <a:buChar char="●"/>
              <a:defRPr>
                <a:latin typeface="Century Gothic"/>
                <a:ea typeface="Century Gothic"/>
                <a:cs typeface="Century Gothic"/>
                <a:sym typeface="Century Gothic"/>
              </a:defRPr>
            </a:lvl1pPr>
            <a:lvl2pPr indent="-292100" lvl="1" marL="9144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2pPr>
            <a:lvl3pPr indent="-292100" lvl="2" marL="13716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3pPr>
            <a:lvl4pPr indent="-292100" lvl="3" marL="18288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4pPr>
            <a:lvl5pPr indent="-292100" lvl="4" marL="22860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5pPr>
            <a:lvl6pPr indent="-292100" lvl="5" marL="27432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6pPr>
            <a:lvl7pPr indent="-292100" lvl="6" marL="32004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7pPr>
            <a:lvl8pPr indent="-292100" lvl="7" marL="36576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8pPr>
            <a:lvl9pPr indent="-292100" lvl="8" marL="41148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9pPr>
          </a:lstStyle>
          <a:p/>
        </p:txBody>
      </p:sp>
      <p:sp>
        <p:nvSpPr>
          <p:cNvPr id="89" name="Google Shape;89;g2ce8bf634b2_1_97"/>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90" name="Google Shape;90;g2ce8bf634b2_1_97"/>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B1C67D"/>
        </a:solidFill>
      </p:bgPr>
    </p:bg>
    <p:spTree>
      <p:nvGrpSpPr>
        <p:cNvPr id="91" name="Shape 91"/>
        <p:cNvGrpSpPr/>
        <p:nvPr/>
      </p:nvGrpSpPr>
      <p:grpSpPr>
        <a:xfrm>
          <a:off x="0" y="0"/>
          <a:ext cx="0" cy="0"/>
          <a:chOff x="0" y="0"/>
          <a:chExt cx="0" cy="0"/>
        </a:xfrm>
      </p:grpSpPr>
      <p:sp>
        <p:nvSpPr>
          <p:cNvPr id="92" name="Google Shape;92;g2ce8bf634b2_1_102"/>
          <p:cNvSpPr/>
          <p:nvPr/>
        </p:nvSpPr>
        <p:spPr>
          <a:xfrm>
            <a:off x="4572000" y="-12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g2ce8bf634b2_1_102"/>
          <p:cNvSpPr txBox="1"/>
          <p:nvPr>
            <p:ph type="title"/>
          </p:nvPr>
        </p:nvSpPr>
        <p:spPr>
          <a:xfrm>
            <a:off x="265500" y="1233175"/>
            <a:ext cx="4045200" cy="1482300"/>
          </a:xfrm>
          <a:prstGeom prst="rect">
            <a:avLst/>
          </a:prstGeom>
          <a:noFill/>
          <a:ln>
            <a:noFill/>
          </a:ln>
        </p:spPr>
        <p:txBody>
          <a:bodyPr anchorCtr="0" anchor="b" bIns="91425" lIns="0" spcFirstLastPara="1" rIns="91425" wrap="square" tIns="91425">
            <a:spAutoFit/>
          </a:bodyPr>
          <a:lstStyle>
            <a:lvl1pPr lvl="0" rtl="0" algn="ctr">
              <a:lnSpc>
                <a:spcPct val="100000"/>
              </a:lnSpc>
              <a:spcBef>
                <a:spcPts val="0"/>
              </a:spcBef>
              <a:spcAft>
                <a:spcPts val="0"/>
              </a:spcAft>
              <a:buClr>
                <a:schemeClr val="lt1"/>
              </a:buClr>
              <a:buSzPts val="4200"/>
              <a:buNone/>
              <a:defRPr sz="4200">
                <a:solidFill>
                  <a:schemeClr val="lt1"/>
                </a:solidFill>
              </a:defRPr>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94" name="Google Shape;94;g2ce8bf634b2_1_102"/>
          <p:cNvSpPr txBox="1"/>
          <p:nvPr>
            <p:ph idx="1" type="subTitle"/>
          </p:nvPr>
        </p:nvSpPr>
        <p:spPr>
          <a:xfrm>
            <a:off x="265500" y="2803075"/>
            <a:ext cx="4045200" cy="1235100"/>
          </a:xfrm>
          <a:prstGeom prst="rect">
            <a:avLst/>
          </a:prstGeom>
          <a:noFill/>
          <a:ln>
            <a:noFill/>
          </a:ln>
        </p:spPr>
        <p:txBody>
          <a:bodyPr anchorCtr="0" anchor="t" bIns="91425" lIns="0" spcFirstLastPara="1" rIns="0" wrap="square" tIns="91425">
            <a:sp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5" name="Google Shape;95;g2ce8bf634b2_1_102"/>
          <p:cNvSpPr txBox="1"/>
          <p:nvPr>
            <p:ph idx="2" type="body"/>
          </p:nvPr>
        </p:nvSpPr>
        <p:spPr>
          <a:xfrm>
            <a:off x="4939500" y="724075"/>
            <a:ext cx="3837000" cy="3695100"/>
          </a:xfrm>
          <a:prstGeom prst="rect">
            <a:avLst/>
          </a:prstGeom>
          <a:noFill/>
          <a:ln>
            <a:noFill/>
          </a:ln>
        </p:spPr>
        <p:txBody>
          <a:bodyPr anchorCtr="0" anchor="ctr" bIns="91425" lIns="0" spcFirstLastPara="1" rIns="0" wrap="square" tIns="91425">
            <a:spAutoFit/>
          </a:bodyPr>
          <a:lstStyle>
            <a:lvl1pPr indent="-317500" lvl="0" marL="457200" rtl="0" algn="l">
              <a:lnSpc>
                <a:spcPct val="115000"/>
              </a:lnSpc>
              <a:spcBef>
                <a:spcPts val="0"/>
              </a:spcBef>
              <a:spcAft>
                <a:spcPts val="0"/>
              </a:spcAft>
              <a:buSzPts val="1400"/>
              <a:buChar char="●"/>
              <a:defRPr/>
            </a:lvl1pPr>
            <a:lvl2pPr indent="-292100" lvl="1" marL="914400" rtl="0" algn="l">
              <a:lnSpc>
                <a:spcPct val="115000"/>
              </a:lnSpc>
              <a:spcBef>
                <a:spcPts val="0"/>
              </a:spcBef>
              <a:spcAft>
                <a:spcPts val="0"/>
              </a:spcAft>
              <a:buSzPts val="1000"/>
              <a:buChar char="○"/>
              <a:defRPr/>
            </a:lvl2pPr>
            <a:lvl3pPr indent="-292100" lvl="2" marL="1371600" rtl="0" algn="l">
              <a:lnSpc>
                <a:spcPct val="115000"/>
              </a:lnSpc>
              <a:spcBef>
                <a:spcPts val="0"/>
              </a:spcBef>
              <a:spcAft>
                <a:spcPts val="0"/>
              </a:spcAft>
              <a:buSzPts val="1000"/>
              <a:buChar char="■"/>
              <a:defRPr/>
            </a:lvl3pPr>
            <a:lvl4pPr indent="-292100" lvl="3" marL="1828800" rtl="0" algn="l">
              <a:lnSpc>
                <a:spcPct val="115000"/>
              </a:lnSpc>
              <a:spcBef>
                <a:spcPts val="0"/>
              </a:spcBef>
              <a:spcAft>
                <a:spcPts val="0"/>
              </a:spcAft>
              <a:buSzPts val="1000"/>
              <a:buChar char="●"/>
              <a:defRPr/>
            </a:lvl4pPr>
            <a:lvl5pPr indent="-292100" lvl="4" marL="2286000" rtl="0" algn="l">
              <a:lnSpc>
                <a:spcPct val="115000"/>
              </a:lnSpc>
              <a:spcBef>
                <a:spcPts val="0"/>
              </a:spcBef>
              <a:spcAft>
                <a:spcPts val="0"/>
              </a:spcAft>
              <a:buSzPts val="1000"/>
              <a:buChar char="○"/>
              <a:defRPr/>
            </a:lvl5pPr>
            <a:lvl6pPr indent="-292100" lvl="5" marL="2743200" rtl="0" algn="l">
              <a:lnSpc>
                <a:spcPct val="115000"/>
              </a:lnSpc>
              <a:spcBef>
                <a:spcPts val="0"/>
              </a:spcBef>
              <a:spcAft>
                <a:spcPts val="0"/>
              </a:spcAft>
              <a:buSzPts val="1000"/>
              <a:buChar char="■"/>
              <a:defRPr/>
            </a:lvl6pPr>
            <a:lvl7pPr indent="-292100" lvl="6" marL="3200400" rtl="0" algn="l">
              <a:lnSpc>
                <a:spcPct val="115000"/>
              </a:lnSpc>
              <a:spcBef>
                <a:spcPts val="0"/>
              </a:spcBef>
              <a:spcAft>
                <a:spcPts val="0"/>
              </a:spcAft>
              <a:buSzPts val="1000"/>
              <a:buChar char="●"/>
              <a:defRPr/>
            </a:lvl7pPr>
            <a:lvl8pPr indent="-292100" lvl="7" marL="3657600" rtl="0" algn="l">
              <a:lnSpc>
                <a:spcPct val="115000"/>
              </a:lnSpc>
              <a:spcBef>
                <a:spcPts val="0"/>
              </a:spcBef>
              <a:spcAft>
                <a:spcPts val="0"/>
              </a:spcAft>
              <a:buSzPts val="1000"/>
              <a:buChar char="○"/>
              <a:defRPr/>
            </a:lvl8pPr>
            <a:lvl9pPr indent="-292100" lvl="8" marL="4114800" rtl="0" algn="l">
              <a:lnSpc>
                <a:spcPct val="115000"/>
              </a:lnSpc>
              <a:spcBef>
                <a:spcPts val="0"/>
              </a:spcBef>
              <a:spcAft>
                <a:spcPts val="0"/>
              </a:spcAft>
              <a:buSzPts val="1000"/>
              <a:buChar char="■"/>
              <a:defRPr/>
            </a:lvl9pPr>
          </a:lstStyle>
          <a:p/>
        </p:txBody>
      </p:sp>
      <p:sp>
        <p:nvSpPr>
          <p:cNvPr id="96" name="Google Shape;96;g2ce8bf634b2_1_10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B1C67D"/>
        </a:solidFill>
      </p:bgPr>
    </p:bg>
    <p:spTree>
      <p:nvGrpSpPr>
        <p:cNvPr id="97" name="Shape 97"/>
        <p:cNvGrpSpPr/>
        <p:nvPr/>
      </p:nvGrpSpPr>
      <p:grpSpPr>
        <a:xfrm>
          <a:off x="0" y="0"/>
          <a:ext cx="0" cy="0"/>
          <a:chOff x="0" y="0"/>
          <a:chExt cx="0" cy="0"/>
        </a:xfrm>
      </p:grpSpPr>
      <p:sp>
        <p:nvSpPr>
          <p:cNvPr id="98" name="Google Shape;98;g2ce8bf634b2_1_108"/>
          <p:cNvSpPr txBox="1"/>
          <p:nvPr>
            <p:ph type="title"/>
          </p:nvPr>
        </p:nvSpPr>
        <p:spPr>
          <a:xfrm>
            <a:off x="311700" y="2150850"/>
            <a:ext cx="8520600" cy="841800"/>
          </a:xfrm>
          <a:prstGeom prst="rect">
            <a:avLst/>
          </a:prstGeom>
          <a:noFill/>
          <a:ln>
            <a:noFill/>
          </a:ln>
        </p:spPr>
        <p:txBody>
          <a:bodyPr anchorCtr="0" anchor="ctr" bIns="91425" lIns="0" spcFirstLastPara="1" rIns="91425" wrap="square" tIns="91425">
            <a:spAutoFit/>
          </a:bodyPr>
          <a:lstStyle>
            <a:lvl1pPr lvl="0" rtl="0" algn="ctr">
              <a:lnSpc>
                <a:spcPct val="100000"/>
              </a:lnSpc>
              <a:spcBef>
                <a:spcPts val="0"/>
              </a:spcBef>
              <a:spcAft>
                <a:spcPts val="0"/>
              </a:spcAft>
              <a:buClr>
                <a:schemeClr val="lt1"/>
              </a:buClr>
              <a:buSzPts val="3600"/>
              <a:buNone/>
              <a:defRPr sz="3600">
                <a:solidFill>
                  <a:schemeClr val="lt1"/>
                </a:solidFill>
              </a:defRPr>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99" name="Google Shape;99;g2ce8bf634b2_1_10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 name="Shape 100"/>
        <p:cNvGrpSpPr/>
        <p:nvPr/>
      </p:nvGrpSpPr>
      <p:grpSpPr>
        <a:xfrm>
          <a:off x="0" y="0"/>
          <a:ext cx="0" cy="0"/>
          <a:chOff x="0" y="0"/>
          <a:chExt cx="0" cy="0"/>
        </a:xfrm>
      </p:grpSpPr>
      <p:sp>
        <p:nvSpPr>
          <p:cNvPr id="101" name="Google Shape;101;g2ce8bf634b2_1_11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102" name="Google Shape;102;g2ce8bf634b2_1_111"/>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103" name="Google Shape;103;g2ce8bf634b2_1_111"/>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104" name="Shape 104"/>
        <p:cNvGrpSpPr/>
        <p:nvPr/>
      </p:nvGrpSpPr>
      <p:grpSpPr>
        <a:xfrm>
          <a:off x="0" y="0"/>
          <a:ext cx="0" cy="0"/>
          <a:chOff x="0" y="0"/>
          <a:chExt cx="0" cy="0"/>
        </a:xfrm>
      </p:grpSpPr>
      <p:sp>
        <p:nvSpPr>
          <p:cNvPr id="105" name="Google Shape;105;g2ce8bf634b2_1_115"/>
          <p:cNvSpPr txBox="1"/>
          <p:nvPr/>
        </p:nvSpPr>
        <p:spPr>
          <a:xfrm>
            <a:off x="2574000" y="3479975"/>
            <a:ext cx="3996000" cy="446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595959"/>
                </a:solidFill>
                <a:latin typeface="Comfortaa"/>
                <a:ea typeface="Comfortaa"/>
                <a:cs typeface="Comfortaa"/>
                <a:sym typeface="Comfortaa"/>
              </a:rPr>
              <a:t>www.BuildHealthInternational.org</a:t>
            </a:r>
            <a:endParaRPr b="1" i="0" sz="1700" u="none" cap="none" strike="noStrike">
              <a:solidFill>
                <a:srgbClr val="595959"/>
              </a:solidFill>
              <a:latin typeface="Comfortaa"/>
              <a:ea typeface="Comfortaa"/>
              <a:cs typeface="Comfortaa"/>
              <a:sym typeface="Comfortaa"/>
            </a:endParaRPr>
          </a:p>
        </p:txBody>
      </p:sp>
      <p:sp>
        <p:nvSpPr>
          <p:cNvPr id="106" name="Google Shape;106;g2ce8bf634b2_1_115"/>
          <p:cNvSpPr txBox="1"/>
          <p:nvPr/>
        </p:nvSpPr>
        <p:spPr>
          <a:xfrm>
            <a:off x="3458375" y="4094400"/>
            <a:ext cx="2227200" cy="692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100 Cummings Center</a:t>
            </a:r>
            <a:endParaRPr b="0" i="0" sz="1000" u="none" cap="none" strike="noStrike">
              <a:solidFill>
                <a:srgbClr val="595959"/>
              </a:solidFill>
              <a:latin typeface="Comfortaa"/>
              <a:ea typeface="Comfortaa"/>
              <a:cs typeface="Comfortaa"/>
              <a:sym typeface="Comfortaa"/>
            </a:endParaRPr>
          </a:p>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Suite #120B</a:t>
            </a:r>
            <a:endParaRPr b="0" i="0" sz="1000" u="none" cap="none" strike="noStrike">
              <a:solidFill>
                <a:srgbClr val="595959"/>
              </a:solidFill>
              <a:latin typeface="Comfortaa"/>
              <a:ea typeface="Comfortaa"/>
              <a:cs typeface="Comfortaa"/>
              <a:sym typeface="Comfortaa"/>
            </a:endParaRPr>
          </a:p>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Beverly, MA 01915, USA</a:t>
            </a:r>
            <a:endParaRPr b="0" i="0" sz="1000" u="none" cap="none" strike="noStrike">
              <a:solidFill>
                <a:srgbClr val="595959"/>
              </a:solidFill>
              <a:latin typeface="Comfortaa"/>
              <a:ea typeface="Comfortaa"/>
              <a:cs typeface="Comfortaa"/>
              <a:sym typeface="Comfortaa"/>
            </a:endParaRPr>
          </a:p>
        </p:txBody>
      </p:sp>
      <p:pic>
        <p:nvPicPr>
          <p:cNvPr id="107" name="Google Shape;107;g2ce8bf634b2_1_115"/>
          <p:cNvPicPr preferRelativeResize="0"/>
          <p:nvPr/>
        </p:nvPicPr>
        <p:blipFill rotWithShape="1">
          <a:blip r:embed="rId2">
            <a:alphaModFix/>
          </a:blip>
          <a:srcRect b="0" l="0" r="0" t="0"/>
          <a:stretch/>
        </p:blipFill>
        <p:spPr>
          <a:xfrm>
            <a:off x="8677800" y="64025"/>
            <a:ext cx="309000" cy="309000"/>
          </a:xfrm>
          <a:prstGeom prst="rect">
            <a:avLst/>
          </a:prstGeom>
          <a:noFill/>
          <a:ln>
            <a:noFill/>
          </a:ln>
        </p:spPr>
      </p:pic>
      <p:pic>
        <p:nvPicPr>
          <p:cNvPr id="108" name="Google Shape;108;g2ce8bf634b2_1_115"/>
          <p:cNvPicPr preferRelativeResize="0"/>
          <p:nvPr/>
        </p:nvPicPr>
        <p:blipFill rotWithShape="1">
          <a:blip r:embed="rId2">
            <a:alphaModFix/>
          </a:blip>
          <a:srcRect b="0" l="0" r="0" t="0"/>
          <a:stretch/>
        </p:blipFill>
        <p:spPr>
          <a:xfrm>
            <a:off x="3353100" y="874200"/>
            <a:ext cx="2437750" cy="2437750"/>
          </a:xfrm>
          <a:prstGeom prst="rect">
            <a:avLst/>
          </a:prstGeom>
          <a:noFill/>
          <a:ln>
            <a:noFill/>
          </a:ln>
        </p:spPr>
      </p:pic>
      <p:sp>
        <p:nvSpPr>
          <p:cNvPr id="109" name="Google Shape;109;g2ce8bf634b2_1_11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110" name="Shape 110"/>
        <p:cNvGrpSpPr/>
        <p:nvPr/>
      </p:nvGrpSpPr>
      <p:grpSpPr>
        <a:xfrm>
          <a:off x="0" y="0"/>
          <a:ext cx="0" cy="0"/>
          <a:chOff x="0" y="0"/>
          <a:chExt cx="0" cy="0"/>
        </a:xfrm>
      </p:grpSpPr>
      <p:sp>
        <p:nvSpPr>
          <p:cNvPr id="111" name="Google Shape;111;g2ce8bf634b2_1_121"/>
          <p:cNvSpPr txBox="1"/>
          <p:nvPr/>
        </p:nvSpPr>
        <p:spPr>
          <a:xfrm>
            <a:off x="311700" y="603050"/>
            <a:ext cx="8520600" cy="4248300"/>
          </a:xfrm>
          <a:prstGeom prst="rect">
            <a:avLst/>
          </a:prstGeom>
          <a:noFill/>
          <a:ln>
            <a:noFill/>
          </a:ln>
        </p:spPr>
        <p:txBody>
          <a:bodyPr anchorCtr="0" anchor="t" bIns="91425" lIns="0" spcFirstLastPara="1" rIns="0"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 sz="1200" u="none" cap="none" strike="noStrike">
                <a:solidFill>
                  <a:srgbClr val="595959"/>
                </a:solidFill>
                <a:latin typeface="Comfortaa"/>
                <a:ea typeface="Comfortaa"/>
                <a:cs typeface="Comfortaa"/>
                <a:sym typeface="Comfortaa"/>
              </a:rPr>
              <a:t>Except where otherwise noted, this presentation and its contents (this “Presentation”), are licensed to any person accessing or using this presentation (a “Licensee”) under the following terms (this “License”). Licensee agrees to be bound by this License by accessing or otherwise using this Presentation.</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Build Health International (“BHI”), hereby grants to the Licensee, a perpetual, revocable, paid-up,  non-exclusive right to reproduce, use, distribute, modify, publicly perform, and publicly display this Presentation solely for Licensee’s internal, noncommercial purposes.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Under this License, Licensee is permitted to modify and redistribute this Presentation; provided, however, that Licensee includes: (i) a reasonably prominent notice that identifies each such modification (other than formatting changes) made by or on behalf of Licensee specifying the page number and using a description of the modification that also states that both (a) the original content made available from BHI has been modified, and (b) BHI does not endorse any such modifications; and (ii) a copy of this License.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This Presentation is provided “as is” for informational purposes only. BHI does not provide, and disclaims, all warranties, whether express or implied, regarding the Presentation and the information included herein. With respect to any third party rights that may be embodied or included in this Presentation, Licensee is solely responsible for obtaining the necessary permissions from the owners of such third party rights. Licensee shall indemnify, defend, and hold BHI harmless from and against any losses, damages, or other liabilities arising out of, in connection with, or relating to Licensee’s use or distribution of this Presentation.</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Finally, as a condition to the above grant of rights, Licensee agrees to include the BHI copyright notice (located on the title page of this Presentation) when distributing this Presentation.</a:t>
            </a:r>
            <a:endParaRPr b="0" i="0" sz="1200" u="none" cap="none" strike="noStrike">
              <a:solidFill>
                <a:srgbClr val="595959"/>
              </a:solidFill>
              <a:latin typeface="Comfortaa"/>
              <a:ea typeface="Comfortaa"/>
              <a:cs typeface="Comfortaa"/>
              <a:sym typeface="Comfortaa"/>
            </a:endParaRPr>
          </a:p>
        </p:txBody>
      </p:sp>
      <p:sp>
        <p:nvSpPr>
          <p:cNvPr id="112" name="Google Shape;112;g2ce8bf634b2_1_121"/>
          <p:cNvSpPr txBox="1"/>
          <p:nvPr/>
        </p:nvSpPr>
        <p:spPr>
          <a:xfrm>
            <a:off x="304675" y="104275"/>
            <a:ext cx="1585200" cy="538800"/>
          </a:xfrm>
          <a:prstGeom prst="rect">
            <a:avLst/>
          </a:prstGeom>
          <a:noFill/>
          <a:ln>
            <a:noFill/>
          </a:ln>
        </p:spPr>
        <p:txBody>
          <a:bodyPr anchorCtr="0" anchor="t" bIns="91425" lIns="0"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595959"/>
                </a:solidFill>
                <a:latin typeface="Comfortaa"/>
                <a:ea typeface="Comfortaa"/>
                <a:cs typeface="Comfortaa"/>
                <a:sym typeface="Comfortaa"/>
              </a:rPr>
              <a:t>License</a:t>
            </a:r>
            <a:endParaRPr b="0" i="0" sz="2300" u="none" cap="none" strike="noStrike">
              <a:solidFill>
                <a:srgbClr val="595959"/>
              </a:solidFill>
              <a:latin typeface="Comfortaa"/>
              <a:ea typeface="Comfortaa"/>
              <a:cs typeface="Comfortaa"/>
              <a:sym typeface="Comfortaa"/>
            </a:endParaRPr>
          </a:p>
        </p:txBody>
      </p:sp>
      <p:sp>
        <p:nvSpPr>
          <p:cNvPr id="113" name="Google Shape;113;g2ce8bf634b2_1_12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4" name="Shape 114"/>
        <p:cNvGrpSpPr/>
        <p:nvPr/>
      </p:nvGrpSpPr>
      <p:grpSpPr>
        <a:xfrm>
          <a:off x="0" y="0"/>
          <a:ext cx="0" cy="0"/>
          <a:chOff x="0" y="0"/>
          <a:chExt cx="0" cy="0"/>
        </a:xfrm>
      </p:grpSpPr>
      <p:sp>
        <p:nvSpPr>
          <p:cNvPr id="115" name="Google Shape;115;g2ce8bf634b2_1_125"/>
          <p:cNvSpPr txBox="1"/>
          <p:nvPr>
            <p:ph idx="1" type="body"/>
          </p:nvPr>
        </p:nvSpPr>
        <p:spPr>
          <a:xfrm>
            <a:off x="311700" y="712681"/>
            <a:ext cx="3999900" cy="3416400"/>
          </a:xfrm>
          <a:prstGeom prst="rect">
            <a:avLst/>
          </a:prstGeom>
          <a:noFill/>
          <a:ln>
            <a:noFill/>
          </a:ln>
        </p:spPr>
        <p:txBody>
          <a:bodyPr anchorCtr="0" anchor="t" bIns="91425" lIns="0" spcFirstLastPara="1" rIns="0" wrap="square" tIns="91425">
            <a:sp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116" name="Google Shape;116;g2ce8bf634b2_1_125"/>
          <p:cNvSpPr txBox="1"/>
          <p:nvPr>
            <p:ph idx="2" type="body"/>
          </p:nvPr>
        </p:nvSpPr>
        <p:spPr>
          <a:xfrm>
            <a:off x="4832400" y="712681"/>
            <a:ext cx="3999900" cy="3416400"/>
          </a:xfrm>
          <a:prstGeom prst="rect">
            <a:avLst/>
          </a:prstGeom>
          <a:noFill/>
          <a:ln>
            <a:noFill/>
          </a:ln>
        </p:spPr>
        <p:txBody>
          <a:bodyPr anchorCtr="0" anchor="t" bIns="91425" lIns="0" spcFirstLastPara="1" rIns="0" wrap="square" tIns="91425">
            <a:sp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117" name="Google Shape;117;g2ce8bf634b2_1_125"/>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118" name="Google Shape;118;g2ce8bf634b2_1_125"/>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119" name="Google Shape;119;g2ce8bf634b2_1_125"/>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0" name="Shape 120"/>
        <p:cNvGrpSpPr/>
        <p:nvPr/>
      </p:nvGrpSpPr>
      <p:grpSpPr>
        <a:xfrm>
          <a:off x="0" y="0"/>
          <a:ext cx="0" cy="0"/>
          <a:chOff x="0" y="0"/>
          <a:chExt cx="0" cy="0"/>
        </a:xfrm>
      </p:grpSpPr>
      <p:sp>
        <p:nvSpPr>
          <p:cNvPr id="121" name="Google Shape;121;g2ce8bf634b2_1_131"/>
          <p:cNvSpPr txBox="1"/>
          <p:nvPr>
            <p:ph idx="1" type="body"/>
          </p:nvPr>
        </p:nvSpPr>
        <p:spPr>
          <a:xfrm>
            <a:off x="311700" y="636725"/>
            <a:ext cx="4260300" cy="3179400"/>
          </a:xfrm>
          <a:prstGeom prst="rect">
            <a:avLst/>
          </a:prstGeom>
          <a:noFill/>
          <a:ln>
            <a:noFill/>
          </a:ln>
        </p:spPr>
        <p:txBody>
          <a:bodyPr anchorCtr="0" anchor="t" bIns="91425" lIns="0" spcFirstLastPara="1" rIns="0" wrap="square" tIns="91425">
            <a:sp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122" name="Google Shape;122;g2ce8bf634b2_1_13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123" name="Google Shape;123;g2ce8bf634b2_1_131"/>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124" name="Google Shape;124;g2ce8bf634b2_1_131"/>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5" name="Shape 125"/>
        <p:cNvGrpSpPr/>
        <p:nvPr/>
      </p:nvGrpSpPr>
      <p:grpSpPr>
        <a:xfrm>
          <a:off x="0" y="0"/>
          <a:ext cx="0" cy="0"/>
          <a:chOff x="0" y="0"/>
          <a:chExt cx="0" cy="0"/>
        </a:xfrm>
      </p:grpSpPr>
      <p:sp>
        <p:nvSpPr>
          <p:cNvPr id="126" name="Google Shape;126;g2ce8bf634b2_1_136"/>
          <p:cNvSpPr txBox="1"/>
          <p:nvPr>
            <p:ph type="title"/>
          </p:nvPr>
        </p:nvSpPr>
        <p:spPr>
          <a:xfrm>
            <a:off x="490250" y="450150"/>
            <a:ext cx="6367800" cy="4090800"/>
          </a:xfrm>
          <a:prstGeom prst="rect">
            <a:avLst/>
          </a:prstGeom>
          <a:noFill/>
          <a:ln>
            <a:noFill/>
          </a:ln>
        </p:spPr>
        <p:txBody>
          <a:bodyPr anchorCtr="0" anchor="ctr" bIns="91425" lIns="0" spcFirstLastPara="1" rIns="91425" wrap="square" tIns="91425">
            <a:spAutoFit/>
          </a:bodyPr>
          <a:lstStyle>
            <a:lvl1pPr lvl="0" rtl="0" algn="l">
              <a:lnSpc>
                <a:spcPct val="100000"/>
              </a:lnSpc>
              <a:spcBef>
                <a:spcPts val="0"/>
              </a:spcBef>
              <a:spcAft>
                <a:spcPts val="0"/>
              </a:spcAft>
              <a:buSzPts val="4800"/>
              <a:buNone/>
              <a:defRPr sz="4800"/>
            </a:lvl1pPr>
            <a:lvl2pPr lvl="1" rtl="0" algn="l">
              <a:lnSpc>
                <a:spcPct val="100000"/>
              </a:lnSpc>
              <a:spcBef>
                <a:spcPts val="0"/>
              </a:spcBef>
              <a:spcAft>
                <a:spcPts val="0"/>
              </a:spcAft>
              <a:buSzPts val="4800"/>
              <a:buNone/>
              <a:defRPr sz="4800"/>
            </a:lvl2pPr>
            <a:lvl3pPr lvl="2" rtl="0" algn="l">
              <a:lnSpc>
                <a:spcPct val="100000"/>
              </a:lnSpc>
              <a:spcBef>
                <a:spcPts val="0"/>
              </a:spcBef>
              <a:spcAft>
                <a:spcPts val="0"/>
              </a:spcAft>
              <a:buSzPts val="4800"/>
              <a:buNone/>
              <a:defRPr sz="4800"/>
            </a:lvl3pPr>
            <a:lvl4pPr lvl="3" rtl="0" algn="l">
              <a:lnSpc>
                <a:spcPct val="100000"/>
              </a:lnSpc>
              <a:spcBef>
                <a:spcPts val="0"/>
              </a:spcBef>
              <a:spcAft>
                <a:spcPts val="0"/>
              </a:spcAft>
              <a:buSzPts val="4800"/>
              <a:buNone/>
              <a:defRPr sz="4800"/>
            </a:lvl4pPr>
            <a:lvl5pPr lvl="4" rtl="0" algn="l">
              <a:lnSpc>
                <a:spcPct val="100000"/>
              </a:lnSpc>
              <a:spcBef>
                <a:spcPts val="0"/>
              </a:spcBef>
              <a:spcAft>
                <a:spcPts val="0"/>
              </a:spcAft>
              <a:buSzPts val="4800"/>
              <a:buNone/>
              <a:defRPr sz="4800"/>
            </a:lvl5pPr>
            <a:lvl6pPr lvl="5" rtl="0" algn="l">
              <a:lnSpc>
                <a:spcPct val="100000"/>
              </a:lnSpc>
              <a:spcBef>
                <a:spcPts val="0"/>
              </a:spcBef>
              <a:spcAft>
                <a:spcPts val="0"/>
              </a:spcAft>
              <a:buSzPts val="4800"/>
              <a:buNone/>
              <a:defRPr sz="4800"/>
            </a:lvl6pPr>
            <a:lvl7pPr lvl="6" rtl="0" algn="l">
              <a:lnSpc>
                <a:spcPct val="100000"/>
              </a:lnSpc>
              <a:spcBef>
                <a:spcPts val="0"/>
              </a:spcBef>
              <a:spcAft>
                <a:spcPts val="0"/>
              </a:spcAft>
              <a:buSzPts val="4800"/>
              <a:buNone/>
              <a:defRPr sz="4800"/>
            </a:lvl7pPr>
            <a:lvl8pPr lvl="7" rtl="0" algn="l">
              <a:lnSpc>
                <a:spcPct val="100000"/>
              </a:lnSpc>
              <a:spcBef>
                <a:spcPts val="0"/>
              </a:spcBef>
              <a:spcAft>
                <a:spcPts val="0"/>
              </a:spcAft>
              <a:buSzPts val="4800"/>
              <a:buNone/>
              <a:defRPr sz="4800"/>
            </a:lvl8pPr>
            <a:lvl9pPr lvl="8" rtl="0" algn="l">
              <a:lnSpc>
                <a:spcPct val="100000"/>
              </a:lnSpc>
              <a:spcBef>
                <a:spcPts val="0"/>
              </a:spcBef>
              <a:spcAft>
                <a:spcPts val="0"/>
              </a:spcAft>
              <a:buSzPts val="4800"/>
              <a:buNone/>
              <a:defRPr sz="4800"/>
            </a:lvl9pPr>
          </a:lstStyle>
          <a:p/>
        </p:txBody>
      </p:sp>
      <p:sp>
        <p:nvSpPr>
          <p:cNvPr id="127" name="Google Shape;127;g2ce8bf634b2_1_13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8" name="Shape 128"/>
        <p:cNvGrpSpPr/>
        <p:nvPr/>
      </p:nvGrpSpPr>
      <p:grpSpPr>
        <a:xfrm>
          <a:off x="0" y="0"/>
          <a:ext cx="0" cy="0"/>
          <a:chOff x="0" y="0"/>
          <a:chExt cx="0" cy="0"/>
        </a:xfrm>
      </p:grpSpPr>
      <p:sp>
        <p:nvSpPr>
          <p:cNvPr id="129" name="Google Shape;129;g2ce8bf634b2_1_139"/>
          <p:cNvSpPr txBox="1"/>
          <p:nvPr>
            <p:ph idx="1" type="body"/>
          </p:nvPr>
        </p:nvSpPr>
        <p:spPr>
          <a:xfrm>
            <a:off x="311700" y="4230575"/>
            <a:ext cx="5998800" cy="605100"/>
          </a:xfrm>
          <a:prstGeom prst="rect">
            <a:avLst/>
          </a:prstGeom>
          <a:noFill/>
          <a:ln>
            <a:noFill/>
          </a:ln>
        </p:spPr>
        <p:txBody>
          <a:bodyPr anchorCtr="0" anchor="ctr" bIns="91425" lIns="0" spcFirstLastPara="1" rIns="0" wrap="square" tIns="91425">
            <a:spAutoFit/>
          </a:bodyPr>
          <a:lstStyle>
            <a:lvl1pPr indent="-228600" lvl="0" marL="457200" rtl="0" algn="l">
              <a:lnSpc>
                <a:spcPct val="100000"/>
              </a:lnSpc>
              <a:spcBef>
                <a:spcPts val="0"/>
              </a:spcBef>
              <a:spcAft>
                <a:spcPts val="0"/>
              </a:spcAft>
              <a:buSzPts val="1400"/>
              <a:buNone/>
              <a:defRPr b="1"/>
            </a:lvl1pPr>
          </a:lstStyle>
          <a:p/>
        </p:txBody>
      </p:sp>
      <p:sp>
        <p:nvSpPr>
          <p:cNvPr id="130" name="Google Shape;130;g2ce8bf634b2_1_13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1" name="Shape 131"/>
        <p:cNvGrpSpPr/>
        <p:nvPr/>
      </p:nvGrpSpPr>
      <p:grpSpPr>
        <a:xfrm>
          <a:off x="0" y="0"/>
          <a:ext cx="0" cy="0"/>
          <a:chOff x="0" y="0"/>
          <a:chExt cx="0" cy="0"/>
        </a:xfrm>
      </p:grpSpPr>
      <p:sp>
        <p:nvSpPr>
          <p:cNvPr id="132" name="Google Shape;132;g2ce8bf634b2_1_142"/>
          <p:cNvSpPr txBox="1"/>
          <p:nvPr>
            <p:ph hasCustomPrompt="1" type="title"/>
          </p:nvPr>
        </p:nvSpPr>
        <p:spPr>
          <a:xfrm>
            <a:off x="311700" y="1106125"/>
            <a:ext cx="8520600" cy="1963500"/>
          </a:xfrm>
          <a:prstGeom prst="rect">
            <a:avLst/>
          </a:prstGeom>
          <a:noFill/>
          <a:ln>
            <a:noFill/>
          </a:ln>
        </p:spPr>
        <p:txBody>
          <a:bodyPr anchorCtr="0" anchor="b" bIns="91425" lIns="0" spcFirstLastPara="1" rIns="91425" wrap="square" tIns="91425">
            <a:spAutoFit/>
          </a:bodyPr>
          <a:lstStyle>
            <a:lvl1pPr lvl="0" rtl="0" algn="ctr">
              <a:lnSpc>
                <a:spcPct val="100000"/>
              </a:lnSpc>
              <a:spcBef>
                <a:spcPts val="0"/>
              </a:spcBef>
              <a:spcAft>
                <a:spcPts val="0"/>
              </a:spcAft>
              <a:buSzPts val="12000"/>
              <a:buNone/>
              <a:defRPr sz="12000"/>
            </a:lvl1pPr>
            <a:lvl2pPr lvl="1" rtl="0" algn="ctr">
              <a:lnSpc>
                <a:spcPct val="100000"/>
              </a:lnSpc>
              <a:spcBef>
                <a:spcPts val="0"/>
              </a:spcBef>
              <a:spcAft>
                <a:spcPts val="0"/>
              </a:spcAft>
              <a:buSzPts val="12000"/>
              <a:buNone/>
              <a:defRPr sz="12000"/>
            </a:lvl2pPr>
            <a:lvl3pPr lvl="2" rtl="0" algn="ctr">
              <a:lnSpc>
                <a:spcPct val="100000"/>
              </a:lnSpc>
              <a:spcBef>
                <a:spcPts val="0"/>
              </a:spcBef>
              <a:spcAft>
                <a:spcPts val="0"/>
              </a:spcAft>
              <a:buSzPts val="12000"/>
              <a:buNone/>
              <a:defRPr sz="12000"/>
            </a:lvl3pPr>
            <a:lvl4pPr lvl="3" rtl="0" algn="ctr">
              <a:lnSpc>
                <a:spcPct val="100000"/>
              </a:lnSpc>
              <a:spcBef>
                <a:spcPts val="0"/>
              </a:spcBef>
              <a:spcAft>
                <a:spcPts val="0"/>
              </a:spcAft>
              <a:buSzPts val="12000"/>
              <a:buNone/>
              <a:defRPr sz="12000"/>
            </a:lvl4pPr>
            <a:lvl5pPr lvl="4" rtl="0" algn="ctr">
              <a:lnSpc>
                <a:spcPct val="100000"/>
              </a:lnSpc>
              <a:spcBef>
                <a:spcPts val="0"/>
              </a:spcBef>
              <a:spcAft>
                <a:spcPts val="0"/>
              </a:spcAft>
              <a:buSzPts val="12000"/>
              <a:buNone/>
              <a:defRPr sz="12000"/>
            </a:lvl5pPr>
            <a:lvl6pPr lvl="5" rtl="0" algn="ctr">
              <a:lnSpc>
                <a:spcPct val="100000"/>
              </a:lnSpc>
              <a:spcBef>
                <a:spcPts val="0"/>
              </a:spcBef>
              <a:spcAft>
                <a:spcPts val="0"/>
              </a:spcAft>
              <a:buSzPts val="12000"/>
              <a:buNone/>
              <a:defRPr sz="12000"/>
            </a:lvl6pPr>
            <a:lvl7pPr lvl="6" rtl="0" algn="ctr">
              <a:lnSpc>
                <a:spcPct val="100000"/>
              </a:lnSpc>
              <a:spcBef>
                <a:spcPts val="0"/>
              </a:spcBef>
              <a:spcAft>
                <a:spcPts val="0"/>
              </a:spcAft>
              <a:buSzPts val="12000"/>
              <a:buNone/>
              <a:defRPr sz="12000"/>
            </a:lvl7pPr>
            <a:lvl8pPr lvl="7" rtl="0" algn="ctr">
              <a:lnSpc>
                <a:spcPct val="100000"/>
              </a:lnSpc>
              <a:spcBef>
                <a:spcPts val="0"/>
              </a:spcBef>
              <a:spcAft>
                <a:spcPts val="0"/>
              </a:spcAft>
              <a:buSzPts val="12000"/>
              <a:buNone/>
              <a:defRPr sz="12000"/>
            </a:lvl8pPr>
            <a:lvl9pPr lvl="8" rtl="0" algn="ctr">
              <a:lnSpc>
                <a:spcPct val="100000"/>
              </a:lnSpc>
              <a:spcBef>
                <a:spcPts val="0"/>
              </a:spcBef>
              <a:spcAft>
                <a:spcPts val="0"/>
              </a:spcAft>
              <a:buSzPts val="12000"/>
              <a:buNone/>
              <a:defRPr sz="12000"/>
            </a:lvl9pPr>
          </a:lstStyle>
          <a:p>
            <a:r>
              <a:t>xx%</a:t>
            </a:r>
          </a:p>
        </p:txBody>
      </p:sp>
      <p:sp>
        <p:nvSpPr>
          <p:cNvPr id="133" name="Google Shape;133;g2ce8bf634b2_1_142"/>
          <p:cNvSpPr txBox="1"/>
          <p:nvPr>
            <p:ph idx="1" type="body"/>
          </p:nvPr>
        </p:nvSpPr>
        <p:spPr>
          <a:xfrm>
            <a:off x="311700" y="3152225"/>
            <a:ext cx="8520600" cy="1300800"/>
          </a:xfrm>
          <a:prstGeom prst="rect">
            <a:avLst/>
          </a:prstGeom>
          <a:noFill/>
          <a:ln>
            <a:noFill/>
          </a:ln>
        </p:spPr>
        <p:txBody>
          <a:bodyPr anchorCtr="0" anchor="t" bIns="91425" lIns="0" spcFirstLastPara="1" rIns="0" wrap="square" tIns="91425">
            <a:spAutoFit/>
          </a:bodyPr>
          <a:lstStyle>
            <a:lvl1pPr indent="-317500" lvl="0" marL="457200" rtl="0" algn="ctr">
              <a:lnSpc>
                <a:spcPct val="115000"/>
              </a:lnSpc>
              <a:spcBef>
                <a:spcPts val="0"/>
              </a:spcBef>
              <a:spcAft>
                <a:spcPts val="0"/>
              </a:spcAft>
              <a:buSzPts val="1400"/>
              <a:buChar char="●"/>
              <a:defRPr/>
            </a:lvl1pPr>
            <a:lvl2pPr indent="-292100" lvl="1" marL="914400" rtl="0" algn="ctr">
              <a:lnSpc>
                <a:spcPct val="115000"/>
              </a:lnSpc>
              <a:spcBef>
                <a:spcPts val="0"/>
              </a:spcBef>
              <a:spcAft>
                <a:spcPts val="0"/>
              </a:spcAft>
              <a:buSzPts val="1000"/>
              <a:buChar char="○"/>
              <a:defRPr/>
            </a:lvl2pPr>
            <a:lvl3pPr indent="-292100" lvl="2" marL="1371600" rtl="0" algn="ctr">
              <a:lnSpc>
                <a:spcPct val="115000"/>
              </a:lnSpc>
              <a:spcBef>
                <a:spcPts val="0"/>
              </a:spcBef>
              <a:spcAft>
                <a:spcPts val="0"/>
              </a:spcAft>
              <a:buSzPts val="1000"/>
              <a:buChar char="■"/>
              <a:defRPr/>
            </a:lvl3pPr>
            <a:lvl4pPr indent="-292100" lvl="3" marL="1828800" rtl="0" algn="ctr">
              <a:lnSpc>
                <a:spcPct val="115000"/>
              </a:lnSpc>
              <a:spcBef>
                <a:spcPts val="0"/>
              </a:spcBef>
              <a:spcAft>
                <a:spcPts val="0"/>
              </a:spcAft>
              <a:buSzPts val="1000"/>
              <a:buChar char="●"/>
              <a:defRPr/>
            </a:lvl4pPr>
            <a:lvl5pPr indent="-292100" lvl="4" marL="2286000" rtl="0" algn="ctr">
              <a:lnSpc>
                <a:spcPct val="115000"/>
              </a:lnSpc>
              <a:spcBef>
                <a:spcPts val="0"/>
              </a:spcBef>
              <a:spcAft>
                <a:spcPts val="0"/>
              </a:spcAft>
              <a:buSzPts val="1000"/>
              <a:buChar char="○"/>
              <a:defRPr/>
            </a:lvl5pPr>
            <a:lvl6pPr indent="-292100" lvl="5" marL="2743200" rtl="0" algn="ctr">
              <a:lnSpc>
                <a:spcPct val="115000"/>
              </a:lnSpc>
              <a:spcBef>
                <a:spcPts val="0"/>
              </a:spcBef>
              <a:spcAft>
                <a:spcPts val="0"/>
              </a:spcAft>
              <a:buSzPts val="1000"/>
              <a:buChar char="■"/>
              <a:defRPr/>
            </a:lvl6pPr>
            <a:lvl7pPr indent="-292100" lvl="6" marL="3200400" rtl="0" algn="ctr">
              <a:lnSpc>
                <a:spcPct val="115000"/>
              </a:lnSpc>
              <a:spcBef>
                <a:spcPts val="0"/>
              </a:spcBef>
              <a:spcAft>
                <a:spcPts val="0"/>
              </a:spcAft>
              <a:buSzPts val="1000"/>
              <a:buChar char="●"/>
              <a:defRPr/>
            </a:lvl7pPr>
            <a:lvl8pPr indent="-292100" lvl="7" marL="3657600" rtl="0" algn="ctr">
              <a:lnSpc>
                <a:spcPct val="115000"/>
              </a:lnSpc>
              <a:spcBef>
                <a:spcPts val="0"/>
              </a:spcBef>
              <a:spcAft>
                <a:spcPts val="0"/>
              </a:spcAft>
              <a:buSzPts val="1000"/>
              <a:buChar char="○"/>
              <a:defRPr/>
            </a:lvl8pPr>
            <a:lvl9pPr indent="-292100" lvl="8" marL="4114800" rtl="0" algn="ctr">
              <a:lnSpc>
                <a:spcPct val="115000"/>
              </a:lnSpc>
              <a:spcBef>
                <a:spcPts val="0"/>
              </a:spcBef>
              <a:spcAft>
                <a:spcPts val="0"/>
              </a:spcAft>
              <a:buSzPts val="1000"/>
              <a:buChar char="■"/>
              <a:defRPr/>
            </a:lvl9pPr>
          </a:lstStyle>
          <a:p/>
        </p:txBody>
      </p:sp>
      <p:sp>
        <p:nvSpPr>
          <p:cNvPr id="134" name="Google Shape;134;g2ce8bf634b2_1_14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5" name="Shape 135"/>
        <p:cNvGrpSpPr/>
        <p:nvPr/>
      </p:nvGrpSpPr>
      <p:grpSpPr>
        <a:xfrm>
          <a:off x="0" y="0"/>
          <a:ext cx="0" cy="0"/>
          <a:chOff x="0" y="0"/>
          <a:chExt cx="0" cy="0"/>
        </a:xfrm>
      </p:grpSpPr>
      <p:sp>
        <p:nvSpPr>
          <p:cNvPr id="136" name="Google Shape;136;g2ce8bf634b2_1_14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3.png"/><Relationship Id="rId2" Type="http://schemas.openxmlformats.org/officeDocument/2006/relationships/image" Target="../media/image5.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6" Type="http://schemas.openxmlformats.org/officeDocument/2006/relationships/theme" Target="../theme/theme3.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image" Target="../media/image2.png"/><Relationship Id="rId2" Type="http://schemas.openxmlformats.org/officeDocument/2006/relationships/image" Target="../media/image6.png"/><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6" Type="http://schemas.openxmlformats.org/officeDocument/2006/relationships/theme" Target="../theme/theme1.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7"/>
          <p:cNvSpPr txBox="1"/>
          <p:nvPr>
            <p:ph type="title"/>
          </p:nvPr>
        </p:nvSpPr>
        <p:spPr>
          <a:xfrm>
            <a:off x="311700" y="0"/>
            <a:ext cx="8000100" cy="636600"/>
          </a:xfrm>
          <a:prstGeom prst="rect">
            <a:avLst/>
          </a:prstGeom>
          <a:noFill/>
          <a:ln>
            <a:noFill/>
          </a:ln>
        </p:spPr>
        <p:txBody>
          <a:bodyPr anchorCtr="0" anchor="t" bIns="91425" lIns="0" spcFirstLastPara="1" rIns="91425" wrap="square" tIns="91425">
            <a:spAutoFit/>
          </a:bodyPr>
          <a:lstStyle>
            <a:lvl1pPr lvl="0" marR="0" rtl="0" algn="l">
              <a:lnSpc>
                <a:spcPct val="100000"/>
              </a:lnSpc>
              <a:spcBef>
                <a:spcPts val="0"/>
              </a:spcBef>
              <a:spcAft>
                <a:spcPts val="0"/>
              </a:spcAft>
              <a:buClr>
                <a:srgbClr val="B1C67D"/>
              </a:buClr>
              <a:buSzPts val="3000"/>
              <a:buFont typeface="Oswald Medium"/>
              <a:buNone/>
              <a:defRPr b="0" i="0" sz="3000" u="none" cap="none" strike="noStrike">
                <a:solidFill>
                  <a:srgbClr val="B1C67D"/>
                </a:solidFill>
                <a:latin typeface="Oswald Medium"/>
                <a:ea typeface="Oswald Medium"/>
                <a:cs typeface="Oswald Medium"/>
                <a:sym typeface="Oswald Medium"/>
              </a:defRPr>
            </a:lvl1pPr>
            <a:lvl2pPr lvl="1"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2pPr>
            <a:lvl3pPr lvl="2"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3pPr>
            <a:lvl4pPr lvl="3"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4pPr>
            <a:lvl5pPr lvl="4"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5pPr>
            <a:lvl6pPr lvl="5"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6pPr>
            <a:lvl7pPr lvl="6"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7pPr>
            <a:lvl8pPr lvl="7"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8pPr>
            <a:lvl9pPr lvl="8"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9pPr>
          </a:lstStyle>
          <a:p/>
        </p:txBody>
      </p:sp>
      <p:sp>
        <p:nvSpPr>
          <p:cNvPr id="7" name="Google Shape;7;p37"/>
          <p:cNvSpPr txBox="1"/>
          <p:nvPr>
            <p:ph idx="1" type="body"/>
          </p:nvPr>
        </p:nvSpPr>
        <p:spPr>
          <a:xfrm>
            <a:off x="311700" y="636725"/>
            <a:ext cx="8520600" cy="4026600"/>
          </a:xfrm>
          <a:prstGeom prst="rect">
            <a:avLst/>
          </a:prstGeom>
          <a:noFill/>
          <a:ln>
            <a:noFill/>
          </a:ln>
        </p:spPr>
        <p:txBody>
          <a:bodyPr anchorCtr="0" anchor="t" bIns="91425" lIns="0" spcFirstLastPara="1" rIns="0" wrap="square" tIns="91425">
            <a:spAutoFit/>
          </a:bodyPr>
          <a:lstStyle>
            <a:lvl1pPr indent="-317500" lvl="0" marL="457200" marR="0" rtl="0" algn="l">
              <a:lnSpc>
                <a:spcPct val="115000"/>
              </a:lnSpc>
              <a:spcBef>
                <a:spcPts val="0"/>
              </a:spcBef>
              <a:spcAft>
                <a:spcPts val="0"/>
              </a:spcAft>
              <a:buClr>
                <a:srgbClr val="595959"/>
              </a:buClr>
              <a:buSzPts val="1400"/>
              <a:buFont typeface="Century Gothic"/>
              <a:buChar char="●"/>
              <a:defRPr b="0" i="0" sz="1400" u="none" cap="none" strike="noStrike">
                <a:solidFill>
                  <a:srgbClr val="595959"/>
                </a:solidFill>
                <a:latin typeface="Century Gothic"/>
                <a:ea typeface="Century Gothic"/>
                <a:cs typeface="Century Gothic"/>
                <a:sym typeface="Century Gothic"/>
              </a:defRPr>
            </a:lvl1pPr>
            <a:lvl2pPr indent="-292100" lvl="1" marL="9144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2pPr>
            <a:lvl3pPr indent="-292100" lvl="2" marL="13716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3pPr>
            <a:lvl4pPr indent="-292100" lvl="3" marL="18288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4pPr>
            <a:lvl5pPr indent="-292100" lvl="4" marL="22860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5pPr>
            <a:lvl6pPr indent="-292100" lvl="5" marL="27432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6pPr>
            <a:lvl7pPr indent="-292100" lvl="6" marL="32004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7pPr>
            <a:lvl8pPr indent="-292100" lvl="7" marL="36576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8pPr>
            <a:lvl9pPr indent="-292100" lvl="8" marL="41148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9pPr>
          </a:lstStyle>
          <a:p/>
        </p:txBody>
      </p:sp>
      <p:sp>
        <p:nvSpPr>
          <p:cNvPr id="8" name="Google Shape;8;p37"/>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37"/>
          <p:cNvPicPr preferRelativeResize="0"/>
          <p:nvPr/>
        </p:nvPicPr>
        <p:blipFill rotWithShape="1">
          <a:blip r:embed="rId1">
            <a:alphaModFix/>
          </a:blip>
          <a:srcRect b="0" l="0" r="0" t="0"/>
          <a:stretch/>
        </p:blipFill>
        <p:spPr>
          <a:xfrm>
            <a:off x="7961384" y="64025"/>
            <a:ext cx="711167" cy="309000"/>
          </a:xfrm>
          <a:prstGeom prst="rect">
            <a:avLst/>
          </a:prstGeom>
          <a:noFill/>
          <a:ln>
            <a:noFill/>
          </a:ln>
        </p:spPr>
      </p:pic>
      <p:pic>
        <p:nvPicPr>
          <p:cNvPr id="10" name="Google Shape;10;p37"/>
          <p:cNvPicPr preferRelativeResize="0"/>
          <p:nvPr/>
        </p:nvPicPr>
        <p:blipFill rotWithShape="1">
          <a:blip r:embed="rId2">
            <a:alphaModFix/>
          </a:blip>
          <a:srcRect b="0" l="0" r="0" t="0"/>
          <a:stretch/>
        </p:blipFill>
        <p:spPr>
          <a:xfrm>
            <a:off x="8677800" y="64025"/>
            <a:ext cx="309000" cy="309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E46962"/>
          </p15:clr>
        </p15:guide>
        <p15:guide id="2" pos="2880">
          <p15:clr>
            <a:srgbClr val="E46962"/>
          </p15:clr>
        </p15:guide>
        <p15:guide id="3" pos="196">
          <p15:clr>
            <a:srgbClr val="E46962"/>
          </p15:clr>
        </p15:guide>
        <p15:guide id="4" pos="5564">
          <p15:clr>
            <a:srgbClr val="E46962"/>
          </p15:clr>
        </p15:guide>
        <p15:guide id="5" orient="horz" pos="401">
          <p15:clr>
            <a:srgbClr val="E46962"/>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71" name="Shape 71"/>
        <p:cNvGrpSpPr/>
        <p:nvPr/>
      </p:nvGrpSpPr>
      <p:grpSpPr>
        <a:xfrm>
          <a:off x="0" y="0"/>
          <a:ext cx="0" cy="0"/>
          <a:chOff x="0" y="0"/>
          <a:chExt cx="0" cy="0"/>
        </a:xfrm>
      </p:grpSpPr>
      <p:sp>
        <p:nvSpPr>
          <p:cNvPr id="72" name="Google Shape;72;g2ce8bf634b2_1_82"/>
          <p:cNvSpPr txBox="1"/>
          <p:nvPr>
            <p:ph type="title"/>
          </p:nvPr>
        </p:nvSpPr>
        <p:spPr>
          <a:xfrm>
            <a:off x="311700" y="0"/>
            <a:ext cx="8000100" cy="636600"/>
          </a:xfrm>
          <a:prstGeom prst="rect">
            <a:avLst/>
          </a:prstGeom>
          <a:noFill/>
          <a:ln>
            <a:noFill/>
          </a:ln>
        </p:spPr>
        <p:txBody>
          <a:bodyPr anchorCtr="0" anchor="t" bIns="91425" lIns="0" spcFirstLastPara="1" rIns="91425" wrap="square" tIns="91425">
            <a:spAutoFit/>
          </a:bodyPr>
          <a:lstStyle>
            <a:lvl1pPr lvl="0" marR="0" rtl="0" algn="l">
              <a:lnSpc>
                <a:spcPct val="100000"/>
              </a:lnSpc>
              <a:spcBef>
                <a:spcPts val="0"/>
              </a:spcBef>
              <a:spcAft>
                <a:spcPts val="0"/>
              </a:spcAft>
              <a:buClr>
                <a:srgbClr val="B1C67D"/>
              </a:buClr>
              <a:buSzPts val="3000"/>
              <a:buFont typeface="Oswald Medium"/>
              <a:buNone/>
              <a:defRPr b="0" i="0" sz="3000" u="none" cap="none" strike="noStrike">
                <a:solidFill>
                  <a:srgbClr val="B1C67D"/>
                </a:solidFill>
                <a:latin typeface="Oswald Medium"/>
                <a:ea typeface="Oswald Medium"/>
                <a:cs typeface="Oswald Medium"/>
                <a:sym typeface="Oswald Medium"/>
              </a:defRPr>
            </a:lvl1pPr>
            <a:lvl2pPr lvl="1"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2pPr>
            <a:lvl3pPr lvl="2"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3pPr>
            <a:lvl4pPr lvl="3"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4pPr>
            <a:lvl5pPr lvl="4"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5pPr>
            <a:lvl6pPr lvl="5"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6pPr>
            <a:lvl7pPr lvl="6"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7pPr>
            <a:lvl8pPr lvl="7"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8pPr>
            <a:lvl9pPr lvl="8"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9pPr>
          </a:lstStyle>
          <a:p/>
        </p:txBody>
      </p:sp>
      <p:sp>
        <p:nvSpPr>
          <p:cNvPr id="73" name="Google Shape;73;g2ce8bf634b2_1_82"/>
          <p:cNvSpPr txBox="1"/>
          <p:nvPr>
            <p:ph idx="1" type="body"/>
          </p:nvPr>
        </p:nvSpPr>
        <p:spPr>
          <a:xfrm>
            <a:off x="311700" y="636725"/>
            <a:ext cx="8520600" cy="4026600"/>
          </a:xfrm>
          <a:prstGeom prst="rect">
            <a:avLst/>
          </a:prstGeom>
          <a:noFill/>
          <a:ln>
            <a:noFill/>
          </a:ln>
        </p:spPr>
        <p:txBody>
          <a:bodyPr anchorCtr="0" anchor="t" bIns="91425" lIns="0" spcFirstLastPara="1" rIns="0" wrap="square" tIns="91425">
            <a:spAutoFit/>
          </a:bodyPr>
          <a:lstStyle>
            <a:lvl1pPr indent="-317500" lvl="0" marL="457200" marR="0" rtl="0" algn="l">
              <a:lnSpc>
                <a:spcPct val="115000"/>
              </a:lnSpc>
              <a:spcBef>
                <a:spcPts val="0"/>
              </a:spcBef>
              <a:spcAft>
                <a:spcPts val="0"/>
              </a:spcAft>
              <a:buClr>
                <a:srgbClr val="595959"/>
              </a:buClr>
              <a:buSzPts val="1400"/>
              <a:buFont typeface="Century Gothic"/>
              <a:buChar char="●"/>
              <a:defRPr b="0" i="0" sz="1400" u="none" cap="none" strike="noStrike">
                <a:solidFill>
                  <a:srgbClr val="595959"/>
                </a:solidFill>
                <a:latin typeface="Century Gothic"/>
                <a:ea typeface="Century Gothic"/>
                <a:cs typeface="Century Gothic"/>
                <a:sym typeface="Century Gothic"/>
              </a:defRPr>
            </a:lvl1pPr>
            <a:lvl2pPr indent="-292100" lvl="1" marL="9144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2pPr>
            <a:lvl3pPr indent="-292100" lvl="2" marL="13716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3pPr>
            <a:lvl4pPr indent="-292100" lvl="3" marL="18288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4pPr>
            <a:lvl5pPr indent="-292100" lvl="4" marL="22860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5pPr>
            <a:lvl6pPr indent="-292100" lvl="5" marL="27432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6pPr>
            <a:lvl7pPr indent="-292100" lvl="6" marL="32004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7pPr>
            <a:lvl8pPr indent="-292100" lvl="7" marL="36576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8pPr>
            <a:lvl9pPr indent="-292100" lvl="8" marL="41148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9pPr>
          </a:lstStyle>
          <a:p/>
        </p:txBody>
      </p:sp>
      <p:sp>
        <p:nvSpPr>
          <p:cNvPr id="74" name="Google Shape;74;g2ce8bf634b2_1_8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pic>
        <p:nvPicPr>
          <p:cNvPr id="75" name="Google Shape;75;g2ce8bf634b2_1_82"/>
          <p:cNvPicPr preferRelativeResize="0"/>
          <p:nvPr/>
        </p:nvPicPr>
        <p:blipFill rotWithShape="1">
          <a:blip r:embed="rId1">
            <a:alphaModFix/>
          </a:blip>
          <a:srcRect b="0" l="0" r="0" t="0"/>
          <a:stretch/>
        </p:blipFill>
        <p:spPr>
          <a:xfrm>
            <a:off x="7961384" y="64025"/>
            <a:ext cx="711167" cy="309000"/>
          </a:xfrm>
          <a:prstGeom prst="rect">
            <a:avLst/>
          </a:prstGeom>
          <a:noFill/>
          <a:ln>
            <a:noFill/>
          </a:ln>
        </p:spPr>
      </p:pic>
      <p:pic>
        <p:nvPicPr>
          <p:cNvPr id="76" name="Google Shape;76;g2ce8bf634b2_1_82"/>
          <p:cNvPicPr preferRelativeResize="0"/>
          <p:nvPr/>
        </p:nvPicPr>
        <p:blipFill rotWithShape="1">
          <a:blip r:embed="rId2">
            <a:alphaModFix/>
          </a:blip>
          <a:srcRect b="0" l="0" r="0" t="0"/>
          <a:stretch/>
        </p:blipFill>
        <p:spPr>
          <a:xfrm>
            <a:off x="8677800" y="64025"/>
            <a:ext cx="309000" cy="309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E46962"/>
          </p15:clr>
        </p15:guide>
        <p15:guide id="2" pos="2880">
          <p15:clr>
            <a:srgbClr val="E46962"/>
          </p15:clr>
        </p15:guide>
        <p15:guide id="3" pos="196">
          <p15:clr>
            <a:srgbClr val="E46962"/>
          </p15:clr>
        </p15:guide>
        <p15:guide id="4" pos="5564">
          <p15:clr>
            <a:srgbClr val="E46962"/>
          </p15:clr>
        </p15:guide>
        <p15:guide id="5" orient="horz" pos="401">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7.jpg"/><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9.jpg"/><Relationship Id="rId4" Type="http://schemas.openxmlformats.org/officeDocument/2006/relationships/image" Target="../media/image2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0.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1.jp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34.jpg"/><Relationship Id="rId4" Type="http://schemas.openxmlformats.org/officeDocument/2006/relationships/image" Target="../media/image31.jpg"/><Relationship Id="rId5" Type="http://schemas.openxmlformats.org/officeDocument/2006/relationships/image" Target="../media/image32.png"/><Relationship Id="rId6"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5.jpg"/><Relationship Id="rId4" Type="http://schemas.openxmlformats.org/officeDocument/2006/relationships/image" Target="../media/image3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docs.google.com/forms/d/e/1FAIpQLSdpWok_AU-cOv5yJlBDq_PPk0yx5jr4eGSRzw1vFl2bRDiYKA/viewform?usp=sharin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4"/>
          <p:cNvSpPr txBox="1"/>
          <p:nvPr>
            <p:ph type="title"/>
          </p:nvPr>
        </p:nvSpPr>
        <p:spPr>
          <a:xfrm>
            <a:off x="311700" y="583350"/>
            <a:ext cx="8671200" cy="831600"/>
          </a:xfrm>
          <a:prstGeom prst="rect">
            <a:avLst/>
          </a:prstGeom>
          <a:noFill/>
          <a:ln>
            <a:noFill/>
          </a:ln>
        </p:spPr>
        <p:txBody>
          <a:bodyPr anchorCtr="0" anchor="ctr" bIns="91425" lIns="0" spcFirstLastPara="1" rIns="91425" wrap="square" tIns="91425">
            <a:noAutofit/>
          </a:bodyPr>
          <a:lstStyle/>
          <a:p>
            <a:pPr indent="0" lvl="0" marL="0" rtl="0" algn="l">
              <a:lnSpc>
                <a:spcPct val="100000"/>
              </a:lnSpc>
              <a:spcBef>
                <a:spcPts val="0"/>
              </a:spcBef>
              <a:spcAft>
                <a:spcPts val="0"/>
              </a:spcAft>
              <a:buSzPts val="990"/>
              <a:buNone/>
            </a:pPr>
            <a:r>
              <a:rPr lang="en" sz="3600"/>
              <a:t>Programme de formation sur l'oxygène médical</a:t>
            </a:r>
            <a:endParaRPr sz="3600"/>
          </a:p>
        </p:txBody>
      </p:sp>
      <p:sp>
        <p:nvSpPr>
          <p:cNvPr id="142" name="Google Shape;142;p4"/>
          <p:cNvSpPr txBox="1"/>
          <p:nvPr>
            <p:ph idx="1" type="subTitle"/>
          </p:nvPr>
        </p:nvSpPr>
        <p:spPr>
          <a:xfrm>
            <a:off x="311700" y="1428000"/>
            <a:ext cx="8296500" cy="5388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1200"/>
              </a:spcAft>
              <a:buSzPts val="2800"/>
              <a:buNone/>
            </a:pPr>
            <a:r>
              <a:rPr lang="en" sz="2300"/>
              <a:t>Projet BOXER - formation et renforcement de capacités</a:t>
            </a:r>
            <a:endParaRPr sz="2300"/>
          </a:p>
        </p:txBody>
      </p:sp>
      <p:sp>
        <p:nvSpPr>
          <p:cNvPr id="143" name="Google Shape;143;p4"/>
          <p:cNvSpPr txBox="1"/>
          <p:nvPr/>
        </p:nvSpPr>
        <p:spPr>
          <a:xfrm>
            <a:off x="1639200" y="4524075"/>
            <a:ext cx="5646000" cy="338700"/>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i="1" lang="en" sz="1000">
                <a:solidFill>
                  <a:schemeClr val="lt1"/>
                </a:solidFill>
              </a:rPr>
              <a:t>Ce document a été produit et traduit par Build Health International pour le projet BOXER.</a:t>
            </a:r>
            <a:endParaRPr b="1" sz="11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5"/>
          <p:cNvSpPr txBox="1"/>
          <p:nvPr>
            <p:ph type="title"/>
          </p:nvPr>
        </p:nvSpPr>
        <p:spPr>
          <a:xfrm>
            <a:off x="311700" y="152400"/>
            <a:ext cx="7848000" cy="48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Project BOXER: </a:t>
            </a:r>
            <a:r>
              <a:rPr b="1" lang="en" sz="1600">
                <a:solidFill>
                  <a:schemeClr val="dk2"/>
                </a:solidFill>
                <a:latin typeface="Oswald"/>
                <a:ea typeface="Oswald"/>
                <a:cs typeface="Oswald"/>
                <a:sym typeface="Oswald"/>
              </a:rPr>
              <a:t>AT pour les investissements dans la production d’O2 via C19RM </a:t>
            </a:r>
            <a:endParaRPr sz="1600"/>
          </a:p>
        </p:txBody>
      </p:sp>
      <p:sp>
        <p:nvSpPr>
          <p:cNvPr id="149" name="Google Shape;149;p5"/>
          <p:cNvSpPr txBox="1"/>
          <p:nvPr>
            <p:ph idx="1" type="body"/>
          </p:nvPr>
        </p:nvSpPr>
        <p:spPr>
          <a:xfrm>
            <a:off x="335625" y="809225"/>
            <a:ext cx="8520600" cy="11436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1200"/>
              </a:spcAft>
              <a:buSzPts val="1400"/>
              <a:buNone/>
            </a:pPr>
            <a:r>
              <a:rPr b="1" lang="en">
                <a:solidFill>
                  <a:srgbClr val="B1C67D"/>
                </a:solidFill>
              </a:rPr>
              <a:t>Portée/objectif du projet</a:t>
            </a:r>
            <a:r>
              <a:rPr b="1" lang="en">
                <a:solidFill>
                  <a:srgbClr val="B1C67D"/>
                </a:solidFill>
                <a:latin typeface="Century Gothic"/>
                <a:ea typeface="Century Gothic"/>
                <a:cs typeface="Century Gothic"/>
                <a:sym typeface="Century Gothic"/>
              </a:rPr>
              <a:t>:</a:t>
            </a:r>
            <a:r>
              <a:rPr b="1" lang="en">
                <a:latin typeface="Century Gothic"/>
                <a:ea typeface="Century Gothic"/>
                <a:cs typeface="Century Gothic"/>
                <a:sym typeface="Century Gothic"/>
              </a:rPr>
              <a:t> </a:t>
            </a:r>
            <a:r>
              <a:rPr lang="en"/>
              <a:t>Fournir une assistance technique (AT) qui soutiendra la mise en œuvre, le suivi et la supervision des centrales d'adsorption modulée en pression (PSA) et des investissements du Fonds Mondial dans le domaine de l'oxygène, </a:t>
            </a:r>
            <a:r>
              <a:rPr b="1" lang="en"/>
              <a:t>afin de garantir la durabilité et de maximiser l'impact de l'augmentation de la capacité mondiale d'oxygène</a:t>
            </a:r>
            <a:r>
              <a:rPr lang="en"/>
              <a:t>.</a:t>
            </a:r>
            <a:endParaRPr b="1"/>
          </a:p>
        </p:txBody>
      </p:sp>
      <p:sp>
        <p:nvSpPr>
          <p:cNvPr id="150" name="Google Shape;150;p5"/>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51" name="Google Shape;151;p5"/>
          <p:cNvSpPr txBox="1"/>
          <p:nvPr/>
        </p:nvSpPr>
        <p:spPr>
          <a:xfrm>
            <a:off x="256650" y="4622800"/>
            <a:ext cx="8630700" cy="354000"/>
          </a:xfrm>
          <a:prstGeom prst="rect">
            <a:avLst/>
          </a:prstGeom>
          <a:noFill/>
          <a:ln cap="flat" cmpd="sng" w="28575">
            <a:solidFill>
              <a:srgbClr val="B1C67D"/>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lang="en" sz="1100">
                <a:solidFill>
                  <a:srgbClr val="595959"/>
                </a:solidFill>
                <a:latin typeface="Century Gothic"/>
                <a:ea typeface="Century Gothic"/>
                <a:cs typeface="Century Gothic"/>
                <a:sym typeface="Century Gothic"/>
              </a:rPr>
              <a:t>Le projet BOXER fournit une assistance technique à 60 des 60 pays qui soutiennent les centrales PSA via le C19RM. (Mai 2025)</a:t>
            </a:r>
            <a:endParaRPr b="0" i="0" sz="1100" u="none" cap="none" strike="noStrike">
              <a:solidFill>
                <a:srgbClr val="595959"/>
              </a:solidFill>
              <a:latin typeface="Century Gothic"/>
              <a:ea typeface="Century Gothic"/>
              <a:cs typeface="Century Gothic"/>
              <a:sym typeface="Century Gothic"/>
            </a:endParaRPr>
          </a:p>
        </p:txBody>
      </p:sp>
      <p:sp>
        <p:nvSpPr>
          <p:cNvPr id="152" name="Google Shape;152;p5"/>
          <p:cNvSpPr txBox="1"/>
          <p:nvPr>
            <p:ph idx="1" type="body"/>
          </p:nvPr>
        </p:nvSpPr>
        <p:spPr>
          <a:xfrm>
            <a:off x="335625" y="1952950"/>
            <a:ext cx="3827100" cy="25365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a:solidFill>
                  <a:srgbClr val="B1C67D"/>
                </a:solidFill>
                <a:latin typeface="Arial"/>
                <a:ea typeface="Arial"/>
                <a:cs typeface="Arial"/>
                <a:sym typeface="Arial"/>
              </a:rPr>
              <a:t>Fournisseur d'assistance technique</a:t>
            </a:r>
            <a:r>
              <a:rPr b="1" lang="en">
                <a:solidFill>
                  <a:srgbClr val="B1C67D"/>
                </a:solidFill>
              </a:rPr>
              <a:t>:</a:t>
            </a:r>
            <a:r>
              <a:rPr lang="en">
                <a:solidFill>
                  <a:schemeClr val="dk2"/>
                </a:solidFill>
              </a:rPr>
              <a:t> Build Health International (BHI)</a:t>
            </a:r>
            <a:endParaRPr>
              <a:solidFill>
                <a:srgbClr val="B1C67D"/>
              </a:solidFill>
            </a:endParaRPr>
          </a:p>
          <a:p>
            <a:pPr indent="0" lvl="0" marL="0" rtl="0" algn="l">
              <a:lnSpc>
                <a:spcPct val="115000"/>
              </a:lnSpc>
              <a:spcBef>
                <a:spcPts val="1200"/>
              </a:spcBef>
              <a:spcAft>
                <a:spcPts val="0"/>
              </a:spcAft>
              <a:buSzPts val="1400"/>
              <a:buNone/>
            </a:pPr>
            <a:r>
              <a:rPr b="1" lang="en">
                <a:solidFill>
                  <a:srgbClr val="B1C67D"/>
                </a:solidFill>
              </a:rPr>
              <a:t>Qui est BHI ?</a:t>
            </a:r>
            <a:endParaRPr b="1">
              <a:solidFill>
                <a:srgbClr val="B1C67D"/>
              </a:solidFill>
              <a:latin typeface="Century Gothic"/>
              <a:ea typeface="Century Gothic"/>
              <a:cs typeface="Century Gothic"/>
              <a:sym typeface="Century Gothic"/>
            </a:endParaRPr>
          </a:p>
          <a:p>
            <a:pPr indent="0" lvl="0" marL="0" rtl="0" algn="l">
              <a:lnSpc>
                <a:spcPct val="115000"/>
              </a:lnSpc>
              <a:spcBef>
                <a:spcPts val="0"/>
              </a:spcBef>
              <a:spcAft>
                <a:spcPts val="0"/>
              </a:spcAft>
              <a:buSzPts val="1400"/>
              <a:buNone/>
            </a:pPr>
            <a:r>
              <a:rPr lang="en"/>
              <a:t>Une équipe d'experts techniques axée sur une vision pragmatique des infrastructures physiques afin de permettre une prestation de soins de santé de haute qualité, pouvant  être déployée et maintenue dans des contextes où les ressources sont limitées.</a:t>
            </a:r>
            <a:endParaRPr/>
          </a:p>
        </p:txBody>
      </p:sp>
      <p:pic>
        <p:nvPicPr>
          <p:cNvPr id="153" name="Google Shape;153;p5"/>
          <p:cNvPicPr preferRelativeResize="0"/>
          <p:nvPr/>
        </p:nvPicPr>
        <p:blipFill>
          <a:blip r:embed="rId3">
            <a:alphaModFix/>
          </a:blip>
          <a:stretch>
            <a:fillRect/>
          </a:stretch>
        </p:blipFill>
        <p:spPr>
          <a:xfrm>
            <a:off x="4478050" y="1882750"/>
            <a:ext cx="4295900" cy="2642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8"/>
          <p:cNvSpPr txBox="1"/>
          <p:nvPr>
            <p:ph type="title"/>
          </p:nvPr>
        </p:nvSpPr>
        <p:spPr>
          <a:xfrm>
            <a:off x="281050" y="12227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Plan de séance d'information</a:t>
            </a:r>
            <a:endParaRPr/>
          </a:p>
        </p:txBody>
      </p:sp>
      <p:sp>
        <p:nvSpPr>
          <p:cNvPr id="159" name="Google Shape;159;p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60" name="Google Shape;160;p8"/>
          <p:cNvSpPr txBox="1"/>
          <p:nvPr>
            <p:ph type="title"/>
          </p:nvPr>
        </p:nvSpPr>
        <p:spPr>
          <a:xfrm>
            <a:off x="281050" y="743700"/>
            <a:ext cx="7890000" cy="2209800"/>
          </a:xfrm>
          <a:prstGeom prst="rect">
            <a:avLst/>
          </a:prstGeom>
          <a:noFill/>
          <a:ln>
            <a:noFill/>
          </a:ln>
        </p:spPr>
        <p:txBody>
          <a:bodyPr anchorCtr="0" anchor="ctr" bIns="0" lIns="0" spcFirstLastPara="1" rIns="0" wrap="square" tIns="0">
            <a:noAutofit/>
          </a:bodyPr>
          <a:lstStyle/>
          <a:p>
            <a:pPr indent="-355600" lvl="0" marL="457200" rtl="0" algn="l">
              <a:lnSpc>
                <a:spcPct val="100000"/>
              </a:lnSpc>
              <a:spcBef>
                <a:spcPts val="0"/>
              </a:spcBef>
              <a:spcAft>
                <a:spcPts val="0"/>
              </a:spcAft>
              <a:buClr>
                <a:srgbClr val="595959"/>
              </a:buClr>
              <a:buSzPts val="2000"/>
              <a:buFont typeface="Century Gothic"/>
              <a:buAutoNum type="arabicPeriod"/>
            </a:pPr>
            <a:r>
              <a:rPr lang="en" sz="2000">
                <a:solidFill>
                  <a:srgbClr val="595959"/>
                </a:solidFill>
                <a:latin typeface="Century Gothic"/>
                <a:ea typeface="Century Gothic"/>
                <a:cs typeface="Century Gothic"/>
                <a:sym typeface="Century Gothic"/>
              </a:rPr>
              <a:t>Pourquoi la formation du projet BOXER?</a:t>
            </a:r>
            <a:endParaRPr sz="2000">
              <a:solidFill>
                <a:srgbClr val="595959"/>
              </a:solidFill>
              <a:latin typeface="Century Gothic"/>
              <a:ea typeface="Century Gothic"/>
              <a:cs typeface="Century Gothic"/>
              <a:sym typeface="Century Gothic"/>
            </a:endParaRPr>
          </a:p>
          <a:p>
            <a:pPr indent="-355600" lvl="0" marL="457200" rtl="0" algn="l">
              <a:lnSpc>
                <a:spcPct val="100000"/>
              </a:lnSpc>
              <a:spcBef>
                <a:spcPts val="0"/>
              </a:spcBef>
              <a:spcAft>
                <a:spcPts val="0"/>
              </a:spcAft>
              <a:buClr>
                <a:srgbClr val="595959"/>
              </a:buClr>
              <a:buSzPts val="2000"/>
              <a:buFont typeface="Century Gothic"/>
              <a:buAutoNum type="arabicPeriod"/>
            </a:pPr>
            <a:r>
              <a:rPr lang="en" sz="2000">
                <a:solidFill>
                  <a:srgbClr val="595959"/>
                </a:solidFill>
                <a:latin typeface="Century Gothic"/>
                <a:ea typeface="Century Gothic"/>
                <a:cs typeface="Century Gothic"/>
                <a:sym typeface="Century Gothic"/>
              </a:rPr>
              <a:t>Aperçu de la formation du projet BOXER</a:t>
            </a:r>
            <a:endParaRPr sz="2000">
              <a:solidFill>
                <a:srgbClr val="595959"/>
              </a:solidFill>
              <a:latin typeface="Century Gothic"/>
              <a:ea typeface="Century Gothic"/>
              <a:cs typeface="Century Gothic"/>
              <a:sym typeface="Century Gothic"/>
            </a:endParaRPr>
          </a:p>
          <a:p>
            <a:pPr indent="-355600" lvl="0" marL="457200" rtl="0" algn="l">
              <a:lnSpc>
                <a:spcPct val="100000"/>
              </a:lnSpc>
              <a:spcBef>
                <a:spcPts val="0"/>
              </a:spcBef>
              <a:spcAft>
                <a:spcPts val="0"/>
              </a:spcAft>
              <a:buClr>
                <a:srgbClr val="595959"/>
              </a:buClr>
              <a:buSzPts val="2000"/>
              <a:buFont typeface="Century Gothic"/>
              <a:buAutoNum type="arabicPeriod"/>
            </a:pPr>
            <a:r>
              <a:rPr lang="en" sz="2000">
                <a:solidFill>
                  <a:srgbClr val="595959"/>
                </a:solidFill>
                <a:latin typeface="Century Gothic"/>
                <a:ea typeface="Century Gothic"/>
                <a:cs typeface="Century Gothic"/>
                <a:sym typeface="Century Gothic"/>
              </a:rPr>
              <a:t>Soutien continu</a:t>
            </a:r>
            <a:endParaRPr sz="2000">
              <a:solidFill>
                <a:srgbClr val="595959"/>
              </a:solidFill>
              <a:latin typeface="Century Gothic"/>
              <a:ea typeface="Century Gothic"/>
              <a:cs typeface="Century Gothic"/>
              <a:sym typeface="Century Gothic"/>
            </a:endParaRPr>
          </a:p>
          <a:p>
            <a:pPr indent="-355600" lvl="0" marL="457200" rtl="0" algn="l">
              <a:lnSpc>
                <a:spcPct val="100000"/>
              </a:lnSpc>
              <a:spcBef>
                <a:spcPts val="0"/>
              </a:spcBef>
              <a:spcAft>
                <a:spcPts val="0"/>
              </a:spcAft>
              <a:buClr>
                <a:srgbClr val="595959"/>
              </a:buClr>
              <a:buSzPts val="2000"/>
              <a:buFont typeface="Century Gothic"/>
              <a:buAutoNum type="arabicPeriod"/>
            </a:pPr>
            <a:r>
              <a:rPr lang="en" sz="2000">
                <a:solidFill>
                  <a:srgbClr val="595959"/>
                </a:solidFill>
                <a:latin typeface="Century Gothic"/>
                <a:ea typeface="Century Gothic"/>
                <a:cs typeface="Century Gothic"/>
                <a:sym typeface="Century Gothic"/>
              </a:rPr>
              <a:t>Processus de la formation </a:t>
            </a:r>
            <a:endParaRPr sz="2000">
              <a:solidFill>
                <a:srgbClr val="595959"/>
              </a:solidFill>
              <a:latin typeface="Century Gothic"/>
              <a:ea typeface="Century Gothic"/>
              <a:cs typeface="Century Gothic"/>
              <a:sym typeface="Century Gothic"/>
            </a:endParaRPr>
          </a:p>
          <a:p>
            <a:pPr indent="-361950" lvl="0" marL="457200" rtl="0" algn="l">
              <a:lnSpc>
                <a:spcPct val="100000"/>
              </a:lnSpc>
              <a:spcBef>
                <a:spcPts val="0"/>
              </a:spcBef>
              <a:spcAft>
                <a:spcPts val="0"/>
              </a:spcAft>
              <a:buClr>
                <a:srgbClr val="595959"/>
              </a:buClr>
              <a:buSzPts val="2100"/>
              <a:buFont typeface="Century Gothic"/>
              <a:buAutoNum type="arabicPeriod"/>
            </a:pPr>
            <a:r>
              <a:rPr lang="en" sz="2000">
                <a:solidFill>
                  <a:srgbClr val="595959"/>
                </a:solidFill>
                <a:latin typeface="Century Gothic"/>
                <a:ea typeface="Century Gothic"/>
                <a:cs typeface="Century Gothic"/>
                <a:sym typeface="Century Gothic"/>
              </a:rPr>
              <a:t>Questions et réponses </a:t>
            </a:r>
            <a:endParaRPr>
              <a:solidFill>
                <a:srgbClr val="B1C67D"/>
              </a:solidFill>
              <a:latin typeface="Century Gothic"/>
              <a:ea typeface="Century Gothic"/>
              <a:cs typeface="Century Gothic"/>
              <a:sym typeface="Century Gothic"/>
            </a:endParaRPr>
          </a:p>
        </p:txBody>
      </p:sp>
      <p:pic>
        <p:nvPicPr>
          <p:cNvPr id="161" name="Google Shape;161;p8"/>
          <p:cNvPicPr preferRelativeResize="0"/>
          <p:nvPr/>
        </p:nvPicPr>
        <p:blipFill rotWithShape="1">
          <a:blip r:embed="rId3">
            <a:alphaModFix/>
          </a:blip>
          <a:srcRect b="0" l="0" r="0" t="0"/>
          <a:stretch/>
        </p:blipFill>
        <p:spPr>
          <a:xfrm>
            <a:off x="6385175" y="2953425"/>
            <a:ext cx="2400656" cy="1979700"/>
          </a:xfrm>
          <a:prstGeom prst="rect">
            <a:avLst/>
          </a:prstGeom>
          <a:noFill/>
          <a:ln>
            <a:noFill/>
          </a:ln>
        </p:spPr>
      </p:pic>
      <p:pic>
        <p:nvPicPr>
          <p:cNvPr id="162" name="Google Shape;162;p8"/>
          <p:cNvPicPr preferRelativeResize="0"/>
          <p:nvPr/>
        </p:nvPicPr>
        <p:blipFill rotWithShape="1">
          <a:blip r:embed="rId4">
            <a:alphaModFix/>
          </a:blip>
          <a:srcRect b="0" l="0" r="0" t="0"/>
          <a:stretch/>
        </p:blipFill>
        <p:spPr>
          <a:xfrm>
            <a:off x="2835434" y="2953425"/>
            <a:ext cx="3473142" cy="1979701"/>
          </a:xfrm>
          <a:prstGeom prst="rect">
            <a:avLst/>
          </a:prstGeom>
          <a:noFill/>
          <a:ln>
            <a:noFill/>
          </a:ln>
        </p:spPr>
      </p:pic>
      <p:pic>
        <p:nvPicPr>
          <p:cNvPr id="163" name="Google Shape;163;p8"/>
          <p:cNvPicPr preferRelativeResize="0"/>
          <p:nvPr/>
        </p:nvPicPr>
        <p:blipFill rotWithShape="1">
          <a:blip r:embed="rId5">
            <a:alphaModFix/>
          </a:blip>
          <a:srcRect b="0" l="0" r="0" t="0"/>
          <a:stretch/>
        </p:blipFill>
        <p:spPr>
          <a:xfrm>
            <a:off x="475300" y="2953425"/>
            <a:ext cx="2283515" cy="1979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9"/>
          <p:cNvSpPr/>
          <p:nvPr/>
        </p:nvSpPr>
        <p:spPr>
          <a:xfrm>
            <a:off x="6538800" y="979350"/>
            <a:ext cx="2449200" cy="3427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9"/>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Pourquoi la formation ?</a:t>
            </a:r>
            <a:endParaRPr/>
          </a:p>
        </p:txBody>
      </p:sp>
      <p:sp>
        <p:nvSpPr>
          <p:cNvPr id="170" name="Google Shape;170;p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71" name="Google Shape;171;p9"/>
          <p:cNvSpPr/>
          <p:nvPr/>
        </p:nvSpPr>
        <p:spPr>
          <a:xfrm>
            <a:off x="311700" y="1023775"/>
            <a:ext cx="3093000" cy="40434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2"/>
              </a:solidFill>
              <a:latin typeface="Century Gothic"/>
              <a:ea typeface="Century Gothic"/>
              <a:cs typeface="Century Gothic"/>
              <a:sym typeface="Century Gothic"/>
            </a:endParaRPr>
          </a:p>
          <a:p>
            <a:pPr indent="-292100" lvl="0" marL="320040" marR="0" rtl="0" algn="l">
              <a:lnSpc>
                <a:spcPct val="115000"/>
              </a:lnSpc>
              <a:spcBef>
                <a:spcPts val="400"/>
              </a:spcBef>
              <a:spcAft>
                <a:spcPts val="0"/>
              </a:spcAft>
              <a:buClr>
                <a:schemeClr val="dk2"/>
              </a:buClr>
              <a:buSzPts val="1000"/>
              <a:buFont typeface="Century Gothic"/>
              <a:buChar char="●"/>
            </a:pPr>
            <a:r>
              <a:rPr b="0" i="0" lang="en" sz="1000" u="none" cap="none" strike="noStrike">
                <a:solidFill>
                  <a:schemeClr val="dk2"/>
                </a:solidFill>
                <a:latin typeface="Century Gothic"/>
                <a:ea typeface="Century Gothic"/>
                <a:cs typeface="Century Gothic"/>
                <a:sym typeface="Century Gothic"/>
              </a:rPr>
              <a:t>Dans la plupart des systèmes de santé qui reçoivent des centrales PSA, </a:t>
            </a:r>
            <a:r>
              <a:rPr b="1" i="0" lang="en" sz="1000" u="none" cap="none" strike="noStrike">
                <a:solidFill>
                  <a:schemeClr val="dk2"/>
                </a:solidFill>
                <a:latin typeface="Century Gothic"/>
                <a:ea typeface="Century Gothic"/>
                <a:cs typeface="Century Gothic"/>
                <a:sym typeface="Century Gothic"/>
              </a:rPr>
              <a:t>les techniciens biomédicaux ne disposent pas des connaissances adéquates </a:t>
            </a:r>
            <a:r>
              <a:rPr b="0" i="0" lang="en" sz="1000" u="none" cap="none" strike="noStrike">
                <a:solidFill>
                  <a:schemeClr val="dk2"/>
                </a:solidFill>
                <a:latin typeface="Century Gothic"/>
                <a:ea typeface="Century Gothic"/>
                <a:cs typeface="Century Gothic"/>
                <a:sym typeface="Century Gothic"/>
              </a:rPr>
              <a:t>pour assurer la maintenance et le fonctionnement sécurisé des </a:t>
            </a:r>
            <a:r>
              <a:rPr b="1" i="0" lang="en" sz="1000" u="none" cap="none" strike="noStrike">
                <a:solidFill>
                  <a:schemeClr val="dk2"/>
                </a:solidFill>
                <a:latin typeface="Century Gothic"/>
                <a:ea typeface="Century Gothic"/>
                <a:cs typeface="Century Gothic"/>
                <a:sym typeface="Century Gothic"/>
              </a:rPr>
              <a:t>centrales de PSA ou des systèmes de distribution d'oxygène</a:t>
            </a:r>
            <a:r>
              <a:rPr b="0" i="0" lang="en" sz="1000" u="none" cap="none" strike="noStrike">
                <a:solidFill>
                  <a:schemeClr val="dk2"/>
                </a:solidFill>
                <a:latin typeface="Century Gothic"/>
                <a:ea typeface="Century Gothic"/>
                <a:cs typeface="Century Gothic"/>
                <a:sym typeface="Century Gothic"/>
              </a:rPr>
              <a:t>.</a:t>
            </a:r>
            <a:endParaRPr b="0" i="0" sz="1000" u="none" cap="none" strike="noStrike">
              <a:solidFill>
                <a:schemeClr val="dk2"/>
              </a:solidFill>
              <a:latin typeface="Century Gothic"/>
              <a:ea typeface="Century Gothic"/>
              <a:cs typeface="Century Gothic"/>
              <a:sym typeface="Century Gothic"/>
            </a:endParaRPr>
          </a:p>
          <a:p>
            <a:pPr indent="-292100" lvl="0" marL="320040" marR="0" rtl="0" algn="l">
              <a:lnSpc>
                <a:spcPct val="115000"/>
              </a:lnSpc>
              <a:spcBef>
                <a:spcPts val="400"/>
              </a:spcBef>
              <a:spcAft>
                <a:spcPts val="0"/>
              </a:spcAft>
              <a:buClr>
                <a:schemeClr val="dk2"/>
              </a:buClr>
              <a:buSzPts val="1000"/>
              <a:buFont typeface="Century Gothic"/>
              <a:buChar char="●"/>
            </a:pPr>
            <a:r>
              <a:rPr b="1" i="0" lang="en" sz="1000" u="none" cap="none" strike="noStrike">
                <a:solidFill>
                  <a:schemeClr val="dk2"/>
                </a:solidFill>
                <a:latin typeface="Century Gothic"/>
                <a:ea typeface="Century Gothic"/>
                <a:cs typeface="Century Gothic"/>
                <a:sym typeface="Century Gothic"/>
              </a:rPr>
              <a:t>Les cadres supérieurs </a:t>
            </a:r>
            <a:r>
              <a:rPr b="0" i="0" lang="en" sz="1000" u="none" cap="none" strike="noStrike">
                <a:solidFill>
                  <a:schemeClr val="dk2"/>
                </a:solidFill>
                <a:latin typeface="Century Gothic"/>
                <a:ea typeface="Century Gothic"/>
                <a:cs typeface="Century Gothic"/>
                <a:sym typeface="Century Gothic"/>
              </a:rPr>
              <a:t>ne sont pas préparés à intégrer avec succès et de manière durable </a:t>
            </a:r>
            <a:r>
              <a:rPr b="1" i="0" lang="en" sz="1000" u="none" cap="none" strike="noStrike">
                <a:solidFill>
                  <a:schemeClr val="dk2"/>
                </a:solidFill>
                <a:latin typeface="Century Gothic"/>
                <a:ea typeface="Century Gothic"/>
                <a:cs typeface="Century Gothic"/>
                <a:sym typeface="Century Gothic"/>
              </a:rPr>
              <a:t>les centrales PSA dans les systèmes de santé et les hôpitaux.</a:t>
            </a:r>
            <a:endParaRPr b="0" i="0" sz="1000" u="none" cap="none" strike="noStrike">
              <a:solidFill>
                <a:schemeClr val="dk2"/>
              </a:solidFill>
              <a:latin typeface="Century Gothic"/>
              <a:ea typeface="Century Gothic"/>
              <a:cs typeface="Century Gothic"/>
              <a:sym typeface="Century Gothic"/>
            </a:endParaRPr>
          </a:p>
          <a:p>
            <a:pPr indent="-292100" lvl="0" marL="320040" marR="0" rtl="0" algn="l">
              <a:lnSpc>
                <a:spcPct val="115000"/>
              </a:lnSpc>
              <a:spcBef>
                <a:spcPts val="400"/>
              </a:spcBef>
              <a:spcAft>
                <a:spcPts val="0"/>
              </a:spcAft>
              <a:buClr>
                <a:schemeClr val="dk2"/>
              </a:buClr>
              <a:buSzPts val="1000"/>
              <a:buFont typeface="Century Gothic"/>
              <a:buChar char="●"/>
            </a:pPr>
            <a:r>
              <a:rPr b="1" i="0" lang="en" sz="1000" u="none" cap="none" strike="noStrike">
                <a:solidFill>
                  <a:schemeClr val="dk2"/>
                </a:solidFill>
                <a:latin typeface="Century Gothic"/>
                <a:ea typeface="Century Gothic"/>
                <a:cs typeface="Century Gothic"/>
                <a:sym typeface="Century Gothic"/>
              </a:rPr>
              <a:t>Les centrales PSA sont difficiles à maintenir </a:t>
            </a:r>
            <a:r>
              <a:rPr b="0" i="0" lang="en" sz="1000" u="none" cap="none" strike="noStrike">
                <a:solidFill>
                  <a:schemeClr val="dk2"/>
                </a:solidFill>
                <a:latin typeface="Century Gothic"/>
                <a:ea typeface="Century Gothic"/>
                <a:cs typeface="Century Gothic"/>
                <a:sym typeface="Century Gothic"/>
              </a:rPr>
              <a:t>et comprennent des </a:t>
            </a:r>
            <a:r>
              <a:rPr b="1" i="0" lang="en" sz="1000" u="none" cap="none" strike="noStrike">
                <a:solidFill>
                  <a:schemeClr val="dk2"/>
                </a:solidFill>
                <a:latin typeface="Century Gothic"/>
                <a:ea typeface="Century Gothic"/>
                <a:cs typeface="Century Gothic"/>
                <a:sym typeface="Century Gothic"/>
              </a:rPr>
              <a:t>éléments </a:t>
            </a:r>
            <a:r>
              <a:rPr b="0" i="0" lang="en" sz="1000" u="none" cap="none" strike="noStrike">
                <a:solidFill>
                  <a:schemeClr val="dk2"/>
                </a:solidFill>
                <a:latin typeface="Century Gothic"/>
                <a:ea typeface="Century Gothic"/>
                <a:cs typeface="Century Gothic"/>
                <a:sym typeface="Century Gothic"/>
              </a:rPr>
              <a:t>que l'on ne trouve pas dans d'autres équipements dans des hôpitaux.</a:t>
            </a:r>
            <a:endParaRPr b="0" i="0" sz="1000" u="none" cap="none" strike="noStrike">
              <a:solidFill>
                <a:schemeClr val="dk2"/>
              </a:solidFill>
              <a:latin typeface="Century Gothic"/>
              <a:ea typeface="Century Gothic"/>
              <a:cs typeface="Century Gothic"/>
              <a:sym typeface="Century Gothic"/>
            </a:endParaRPr>
          </a:p>
          <a:p>
            <a:pPr indent="-292100" lvl="0" marL="320040" marR="0" rtl="0" algn="l">
              <a:lnSpc>
                <a:spcPct val="115000"/>
              </a:lnSpc>
              <a:spcBef>
                <a:spcPts val="400"/>
              </a:spcBef>
              <a:spcAft>
                <a:spcPts val="0"/>
              </a:spcAft>
              <a:buClr>
                <a:schemeClr val="dk2"/>
              </a:buClr>
              <a:buSzPts val="1000"/>
              <a:buFont typeface="Century Gothic"/>
              <a:buChar char="●"/>
            </a:pPr>
            <a:r>
              <a:rPr b="1" i="0" lang="en" sz="1000" u="none" cap="none" strike="noStrike">
                <a:solidFill>
                  <a:schemeClr val="dk2"/>
                </a:solidFill>
                <a:latin typeface="Century Gothic"/>
                <a:ea typeface="Century Gothic"/>
                <a:cs typeface="Century Gothic"/>
                <a:sym typeface="Century Gothic"/>
              </a:rPr>
              <a:t>Les systèmes de gestion de la maintenance</a:t>
            </a:r>
            <a:r>
              <a:rPr b="0" i="0" lang="en" sz="1000" u="none" cap="none" strike="noStrike">
                <a:solidFill>
                  <a:schemeClr val="dk2"/>
                </a:solidFill>
                <a:latin typeface="Century Gothic"/>
                <a:ea typeface="Century Gothic"/>
                <a:cs typeface="Century Gothic"/>
                <a:sym typeface="Century Gothic"/>
              </a:rPr>
              <a:t> des équipements biomédicaux essentiels </a:t>
            </a:r>
            <a:r>
              <a:rPr b="1" i="0" lang="en" sz="1000" u="none" cap="none" strike="noStrike">
                <a:solidFill>
                  <a:schemeClr val="dk2"/>
                </a:solidFill>
                <a:latin typeface="Century Gothic"/>
                <a:ea typeface="Century Gothic"/>
                <a:cs typeface="Century Gothic"/>
                <a:sym typeface="Century Gothic"/>
              </a:rPr>
              <a:t>ont été historiquement négligés</a:t>
            </a:r>
            <a:r>
              <a:rPr b="0" i="0" lang="en" sz="1000" u="none" cap="none" strike="noStrike">
                <a:solidFill>
                  <a:schemeClr val="dk2"/>
                </a:solidFill>
                <a:latin typeface="Century Gothic"/>
                <a:ea typeface="Century Gothic"/>
                <a:cs typeface="Century Gothic"/>
                <a:sym typeface="Century Gothic"/>
              </a:rPr>
              <a:t>.</a:t>
            </a:r>
            <a:endParaRPr b="0" i="0" sz="1000" u="none" cap="none" strike="noStrike">
              <a:solidFill>
                <a:schemeClr val="dk2"/>
              </a:solidFill>
              <a:latin typeface="Century Gothic"/>
              <a:ea typeface="Century Gothic"/>
              <a:cs typeface="Century Gothic"/>
              <a:sym typeface="Century Gothic"/>
            </a:endParaRPr>
          </a:p>
          <a:p>
            <a:pPr indent="0" lvl="0" marL="274320" marR="0" rtl="0" algn="l">
              <a:lnSpc>
                <a:spcPct val="115000"/>
              </a:lnSpc>
              <a:spcBef>
                <a:spcPts val="400"/>
              </a:spcBef>
              <a:spcAft>
                <a:spcPts val="400"/>
              </a:spcAft>
              <a:buClr>
                <a:srgbClr val="000000"/>
              </a:buClr>
              <a:buSzPts val="1100"/>
              <a:buFont typeface="Arial"/>
              <a:buNone/>
            </a:pPr>
            <a:r>
              <a:t/>
            </a:r>
            <a:endParaRPr b="0" i="0" sz="1100" u="none" cap="none" strike="noStrike">
              <a:solidFill>
                <a:schemeClr val="dk2"/>
              </a:solidFill>
              <a:latin typeface="Century Gothic"/>
              <a:ea typeface="Century Gothic"/>
              <a:cs typeface="Century Gothic"/>
              <a:sym typeface="Century Gothic"/>
            </a:endParaRPr>
          </a:p>
        </p:txBody>
      </p:sp>
      <p:sp>
        <p:nvSpPr>
          <p:cNvPr id="172" name="Google Shape;172;p9"/>
          <p:cNvSpPr/>
          <p:nvPr/>
        </p:nvSpPr>
        <p:spPr>
          <a:xfrm>
            <a:off x="3511050" y="1019375"/>
            <a:ext cx="2986500" cy="4043400"/>
          </a:xfrm>
          <a:prstGeom prst="rect">
            <a:avLst/>
          </a:prstGeom>
          <a:solidFill>
            <a:schemeClr val="lt2"/>
          </a:solidFill>
          <a:ln>
            <a:noFill/>
          </a:ln>
        </p:spPr>
        <p:txBody>
          <a:bodyPr anchorCtr="0" anchor="ctr" bIns="91425" lIns="91425" spcFirstLastPara="1" rIns="91425" wrap="square" tIns="91425">
            <a:noAutofit/>
          </a:bodyPr>
          <a:lstStyle/>
          <a:p>
            <a:pPr indent="-274320" lvl="0" marL="274320" marR="0" rtl="0" algn="l">
              <a:lnSpc>
                <a:spcPct val="100000"/>
              </a:lnSpc>
              <a:spcBef>
                <a:spcPts val="0"/>
              </a:spcBef>
              <a:spcAft>
                <a:spcPts val="0"/>
              </a:spcAft>
              <a:buClr>
                <a:schemeClr val="dk2"/>
              </a:buClr>
              <a:buSzPts val="1000"/>
              <a:buFont typeface="Century Gothic"/>
              <a:buChar char="●"/>
            </a:pPr>
            <a:r>
              <a:rPr b="1" i="0" lang="en" sz="1000" u="none" cap="none" strike="noStrike">
                <a:solidFill>
                  <a:schemeClr val="dk2"/>
                </a:solidFill>
                <a:latin typeface="Century Gothic"/>
                <a:ea typeface="Century Gothic"/>
                <a:cs typeface="Century Gothic"/>
                <a:sym typeface="Century Gothic"/>
              </a:rPr>
              <a:t>Les équipes </a:t>
            </a:r>
            <a:r>
              <a:rPr b="0" i="0" lang="en" sz="1000" u="none" cap="none" strike="noStrike">
                <a:solidFill>
                  <a:schemeClr val="dk2"/>
                </a:solidFill>
                <a:latin typeface="Century Gothic"/>
                <a:ea typeface="Century Gothic"/>
                <a:cs typeface="Century Gothic"/>
                <a:sym typeface="Century Gothic"/>
              </a:rPr>
              <a:t>ne sont pas en mesure de </a:t>
            </a:r>
            <a:r>
              <a:rPr b="1" i="0" lang="en" sz="1000" u="none" cap="none" strike="noStrike">
                <a:solidFill>
                  <a:schemeClr val="dk2"/>
                </a:solidFill>
                <a:latin typeface="Century Gothic"/>
                <a:ea typeface="Century Gothic"/>
                <a:cs typeface="Century Gothic"/>
                <a:sym typeface="Century Gothic"/>
              </a:rPr>
              <a:t>faire fonctionner ou maintenir</a:t>
            </a:r>
            <a:r>
              <a:rPr b="0" i="0" lang="en" sz="1000" u="none" cap="none" strike="noStrike">
                <a:solidFill>
                  <a:schemeClr val="dk2"/>
                </a:solidFill>
                <a:latin typeface="Century Gothic"/>
                <a:ea typeface="Century Gothic"/>
                <a:cs typeface="Century Gothic"/>
                <a:sym typeface="Century Gothic"/>
              </a:rPr>
              <a:t> les centrales</a:t>
            </a:r>
            <a:endParaRPr b="0" i="0" sz="10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000"/>
              <a:buFont typeface="Century Gothic"/>
              <a:buChar char="●"/>
            </a:pPr>
            <a:r>
              <a:rPr b="1" i="0" lang="en" sz="1000" u="none" cap="none" strike="noStrike">
                <a:solidFill>
                  <a:schemeClr val="dk2"/>
                </a:solidFill>
                <a:latin typeface="Century Gothic"/>
                <a:ea typeface="Century Gothic"/>
                <a:cs typeface="Century Gothic"/>
                <a:sym typeface="Century Gothic"/>
              </a:rPr>
              <a:t>Courte durée de vie utile des nouvelles centrales PSA.  Pannes fréquentes </a:t>
            </a:r>
            <a:r>
              <a:rPr b="0" i="0" lang="en" sz="1000" u="none" cap="none" strike="noStrike">
                <a:solidFill>
                  <a:schemeClr val="dk2"/>
                </a:solidFill>
                <a:latin typeface="Century Gothic"/>
                <a:ea typeface="Century Gothic"/>
                <a:cs typeface="Century Gothic"/>
                <a:sym typeface="Century Gothic"/>
              </a:rPr>
              <a:t>et dégradation évitable.</a:t>
            </a:r>
            <a:endParaRPr b="0" i="0" sz="10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000"/>
              <a:buFont typeface="Century Gothic"/>
              <a:buChar char="●"/>
            </a:pPr>
            <a:r>
              <a:rPr b="1" i="0" lang="en" sz="1000" u="none" cap="none" strike="noStrike">
                <a:solidFill>
                  <a:schemeClr val="dk2"/>
                </a:solidFill>
                <a:latin typeface="Century Gothic"/>
                <a:ea typeface="Century Gothic"/>
                <a:cs typeface="Century Gothic"/>
                <a:sym typeface="Century Gothic"/>
              </a:rPr>
              <a:t>Le manque de pièces </a:t>
            </a:r>
            <a:r>
              <a:rPr b="0" i="0" lang="en" sz="1000" u="none" cap="none" strike="noStrike">
                <a:solidFill>
                  <a:schemeClr val="dk2"/>
                </a:solidFill>
                <a:latin typeface="Century Gothic"/>
                <a:ea typeface="Century Gothic"/>
                <a:cs typeface="Century Gothic"/>
                <a:sym typeface="Century Gothic"/>
              </a:rPr>
              <a:t>de rechange signifie que les centrales en panne ne peuvent pas être réparées.</a:t>
            </a:r>
            <a:endParaRPr b="0" i="0" sz="10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000"/>
              <a:buFont typeface="Century Gothic"/>
              <a:buChar char="●"/>
            </a:pPr>
            <a:r>
              <a:rPr b="1" i="0" lang="en" sz="1000" u="none" cap="none" strike="noStrike">
                <a:solidFill>
                  <a:schemeClr val="dk2"/>
                </a:solidFill>
                <a:latin typeface="Century Gothic"/>
                <a:ea typeface="Century Gothic"/>
                <a:cs typeface="Century Gothic"/>
                <a:sym typeface="Century Gothic"/>
              </a:rPr>
              <a:t>La sécurité du système d'oxygène </a:t>
            </a:r>
            <a:r>
              <a:rPr b="0" i="0" lang="en" sz="1000" u="none" cap="none" strike="noStrike">
                <a:solidFill>
                  <a:schemeClr val="dk2"/>
                </a:solidFill>
                <a:latin typeface="Century Gothic"/>
                <a:ea typeface="Century Gothic"/>
                <a:cs typeface="Century Gothic"/>
                <a:sym typeface="Century Gothic"/>
              </a:rPr>
              <a:t>n'a pas été suffisamment prise en compte</a:t>
            </a:r>
            <a:r>
              <a:rPr b="1" i="0" lang="en" sz="1000" u="none" cap="none" strike="noStrike">
                <a:solidFill>
                  <a:schemeClr val="dk2"/>
                </a:solidFill>
                <a:latin typeface="Century Gothic"/>
                <a:ea typeface="Century Gothic"/>
                <a:cs typeface="Century Gothic"/>
                <a:sym typeface="Century Gothic"/>
              </a:rPr>
              <a:t>.  Accidents graves.</a:t>
            </a:r>
            <a:endParaRPr b="1" i="0" sz="10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000"/>
              <a:buFont typeface="Century Gothic"/>
              <a:buChar char="●"/>
            </a:pPr>
            <a:r>
              <a:rPr b="1" i="0" lang="en" sz="1000" u="none" cap="none" strike="noStrike">
                <a:solidFill>
                  <a:schemeClr val="dk2"/>
                </a:solidFill>
                <a:latin typeface="Century Gothic"/>
                <a:ea typeface="Century Gothic"/>
                <a:cs typeface="Century Gothic"/>
                <a:sym typeface="Century Gothic"/>
              </a:rPr>
              <a:t>Interruptions</a:t>
            </a:r>
            <a:r>
              <a:rPr b="0" i="0" lang="en" sz="1000" u="none" cap="none" strike="noStrike">
                <a:solidFill>
                  <a:schemeClr val="dk2"/>
                </a:solidFill>
                <a:latin typeface="Century Gothic"/>
                <a:ea typeface="Century Gothic"/>
                <a:cs typeface="Century Gothic"/>
                <a:sym typeface="Century Gothic"/>
              </a:rPr>
              <a:t> fréquentes de l'approvisionnement en oxygène.</a:t>
            </a:r>
            <a:endParaRPr b="1" i="0" sz="10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000"/>
              <a:buFont typeface="Century Gothic"/>
              <a:buChar char="●"/>
            </a:pPr>
            <a:r>
              <a:rPr b="1" i="0" lang="en" sz="1000" u="none" cap="none" strike="noStrike">
                <a:solidFill>
                  <a:schemeClr val="dk2"/>
                </a:solidFill>
                <a:latin typeface="Century Gothic"/>
                <a:ea typeface="Century Gothic"/>
                <a:cs typeface="Century Gothic"/>
                <a:sym typeface="Century Gothic"/>
              </a:rPr>
              <a:t>Pertes significatives </a:t>
            </a:r>
            <a:r>
              <a:rPr b="0" i="0" lang="en" sz="1000" u="none" cap="none" strike="noStrike">
                <a:solidFill>
                  <a:schemeClr val="dk2"/>
                </a:solidFill>
                <a:latin typeface="Century Gothic"/>
                <a:ea typeface="Century Gothic"/>
                <a:cs typeface="Century Gothic"/>
                <a:sym typeface="Century Gothic"/>
              </a:rPr>
              <a:t>en investissements.</a:t>
            </a:r>
            <a:endParaRPr b="1" i="0" sz="1000" u="none" cap="none" strike="noStrike">
              <a:solidFill>
                <a:schemeClr val="dk2"/>
              </a:solidFill>
              <a:highlight>
                <a:srgbClr val="00FF00"/>
              </a:highlight>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000"/>
              <a:buFont typeface="Century Gothic"/>
              <a:buChar char="●"/>
            </a:pPr>
            <a:r>
              <a:rPr b="0" i="0" lang="en" sz="1000" u="none" cap="none" strike="noStrike">
                <a:solidFill>
                  <a:schemeClr val="dk2"/>
                </a:solidFill>
                <a:latin typeface="Century Gothic"/>
                <a:ea typeface="Century Gothic"/>
                <a:cs typeface="Century Gothic"/>
                <a:sym typeface="Century Gothic"/>
              </a:rPr>
              <a:t>Recours à des </a:t>
            </a:r>
            <a:r>
              <a:rPr b="1" i="0" lang="en" sz="1000" u="none" cap="none" strike="noStrike">
                <a:solidFill>
                  <a:schemeClr val="dk2"/>
                </a:solidFill>
                <a:latin typeface="Century Gothic"/>
                <a:ea typeface="Century Gothic"/>
                <a:cs typeface="Century Gothic"/>
                <a:sym typeface="Century Gothic"/>
              </a:rPr>
              <a:t>sources commerciales d'O2 coûteuses </a:t>
            </a:r>
            <a:r>
              <a:rPr b="0" i="0" lang="en" sz="1000" u="none" cap="none" strike="noStrike">
                <a:solidFill>
                  <a:schemeClr val="dk2"/>
                </a:solidFill>
                <a:latin typeface="Century Gothic"/>
                <a:ea typeface="Century Gothic"/>
                <a:cs typeface="Century Gothic"/>
                <a:sym typeface="Century Gothic"/>
              </a:rPr>
              <a:t>en cas de panne des centrales PSA.</a:t>
            </a:r>
            <a:endParaRPr b="0" i="0" sz="10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000"/>
              <a:buFont typeface="Century Gothic"/>
              <a:buChar char="●"/>
            </a:pPr>
            <a:r>
              <a:rPr b="1" i="0" lang="en" sz="1000" u="none" cap="none" strike="noStrike">
                <a:solidFill>
                  <a:schemeClr val="dk2"/>
                </a:solidFill>
                <a:latin typeface="Century Gothic"/>
                <a:ea typeface="Century Gothic"/>
                <a:cs typeface="Century Gothic"/>
                <a:sym typeface="Century Gothic"/>
              </a:rPr>
              <a:t>Dépendance </a:t>
            </a:r>
            <a:r>
              <a:rPr b="0" i="0" lang="en" sz="1000" u="none" cap="none" strike="noStrike">
                <a:solidFill>
                  <a:schemeClr val="dk2"/>
                </a:solidFill>
                <a:latin typeface="Century Gothic"/>
                <a:ea typeface="Century Gothic"/>
                <a:cs typeface="Century Gothic"/>
                <a:sym typeface="Century Gothic"/>
              </a:rPr>
              <a:t>aux contrats de service.</a:t>
            </a:r>
            <a:endParaRPr b="0" i="0" sz="10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400"/>
              </a:spcAft>
              <a:buClr>
                <a:schemeClr val="dk2"/>
              </a:buClr>
              <a:buSzPts val="1000"/>
              <a:buFont typeface="Century Gothic"/>
              <a:buChar char="●"/>
            </a:pPr>
            <a:r>
              <a:rPr b="1" i="0" lang="en" sz="1000" u="none" cap="none" strike="noStrike">
                <a:solidFill>
                  <a:schemeClr val="dk2"/>
                </a:solidFill>
                <a:latin typeface="Century Gothic"/>
                <a:ea typeface="Century Gothic"/>
                <a:cs typeface="Century Gothic"/>
                <a:sym typeface="Century Gothic"/>
              </a:rPr>
              <a:t>Incapacité d'effectuer la maintenance </a:t>
            </a:r>
            <a:r>
              <a:rPr b="0" i="0" lang="en" sz="1000" u="none" cap="none" strike="noStrike">
                <a:solidFill>
                  <a:schemeClr val="dk2"/>
                </a:solidFill>
                <a:latin typeface="Century Gothic"/>
                <a:ea typeface="Century Gothic"/>
                <a:cs typeface="Century Gothic"/>
                <a:sym typeface="Century Gothic"/>
              </a:rPr>
              <a:t>après la fin du contrat de service.</a:t>
            </a:r>
            <a:endParaRPr b="0" i="0" sz="1000" u="none" cap="none" strike="noStrike">
              <a:solidFill>
                <a:schemeClr val="dk2"/>
              </a:solidFill>
              <a:latin typeface="Century Gothic"/>
              <a:ea typeface="Century Gothic"/>
              <a:cs typeface="Century Gothic"/>
              <a:sym typeface="Century Gothic"/>
            </a:endParaRPr>
          </a:p>
        </p:txBody>
      </p:sp>
      <p:sp>
        <p:nvSpPr>
          <p:cNvPr id="173" name="Google Shape;173;p9"/>
          <p:cNvSpPr txBox="1"/>
          <p:nvPr/>
        </p:nvSpPr>
        <p:spPr>
          <a:xfrm>
            <a:off x="311700" y="624450"/>
            <a:ext cx="30930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595959"/>
                </a:solidFill>
                <a:latin typeface="Oswald Medium"/>
                <a:ea typeface="Oswald Medium"/>
                <a:cs typeface="Oswald Medium"/>
                <a:sym typeface="Oswald Medium"/>
              </a:rPr>
              <a:t>La situation</a:t>
            </a:r>
            <a:endParaRPr b="0" i="0" sz="1600" u="none" cap="none" strike="noStrike">
              <a:solidFill>
                <a:srgbClr val="595959"/>
              </a:solidFill>
              <a:latin typeface="Oswald Medium"/>
              <a:ea typeface="Oswald Medium"/>
              <a:cs typeface="Oswald Medium"/>
              <a:sym typeface="Oswald Medium"/>
            </a:endParaRPr>
          </a:p>
        </p:txBody>
      </p:sp>
      <p:sp>
        <p:nvSpPr>
          <p:cNvPr id="174" name="Google Shape;174;p9"/>
          <p:cNvSpPr txBox="1"/>
          <p:nvPr/>
        </p:nvSpPr>
        <p:spPr>
          <a:xfrm>
            <a:off x="3493350" y="624450"/>
            <a:ext cx="29865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595959"/>
                </a:solidFill>
                <a:latin typeface="Oswald Medium"/>
                <a:ea typeface="Oswald Medium"/>
                <a:cs typeface="Oswald Medium"/>
                <a:sym typeface="Oswald Medium"/>
              </a:rPr>
              <a:t>Conséquences observées</a:t>
            </a:r>
            <a:endParaRPr b="0" i="0" sz="1600" u="none" cap="none" strike="noStrike">
              <a:solidFill>
                <a:srgbClr val="595959"/>
              </a:solidFill>
              <a:latin typeface="Oswald Medium"/>
              <a:ea typeface="Oswald Medium"/>
              <a:cs typeface="Oswald Medium"/>
              <a:sym typeface="Oswald Medium"/>
            </a:endParaRPr>
          </a:p>
        </p:txBody>
      </p:sp>
      <p:sp>
        <p:nvSpPr>
          <p:cNvPr id="175" name="Google Shape;175;p9"/>
          <p:cNvSpPr txBox="1"/>
          <p:nvPr/>
        </p:nvSpPr>
        <p:spPr>
          <a:xfrm>
            <a:off x="6538800" y="624450"/>
            <a:ext cx="23664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595959"/>
                </a:solidFill>
                <a:latin typeface="Oswald Medium"/>
                <a:ea typeface="Oswald Medium"/>
                <a:cs typeface="Oswald Medium"/>
                <a:sym typeface="Oswald Medium"/>
              </a:rPr>
              <a:t>Nos recommandations</a:t>
            </a:r>
            <a:endParaRPr b="0" i="0" sz="1600" u="none" cap="none" strike="noStrike">
              <a:solidFill>
                <a:srgbClr val="595959"/>
              </a:solidFill>
              <a:latin typeface="Oswald Medium"/>
              <a:ea typeface="Oswald Medium"/>
              <a:cs typeface="Oswald Medium"/>
              <a:sym typeface="Oswald Medium"/>
            </a:endParaRPr>
          </a:p>
        </p:txBody>
      </p:sp>
      <p:pic>
        <p:nvPicPr>
          <p:cNvPr id="176" name="Google Shape;176;p9"/>
          <p:cNvPicPr preferRelativeResize="0"/>
          <p:nvPr/>
        </p:nvPicPr>
        <p:blipFill rotWithShape="1">
          <a:blip r:embed="rId3">
            <a:alphaModFix/>
          </a:blip>
          <a:srcRect b="0" l="0" r="0" t="0"/>
          <a:stretch/>
        </p:blipFill>
        <p:spPr>
          <a:xfrm>
            <a:off x="6658794" y="3312062"/>
            <a:ext cx="685800" cy="685800"/>
          </a:xfrm>
          <a:prstGeom prst="rect">
            <a:avLst/>
          </a:prstGeom>
          <a:noFill/>
          <a:ln>
            <a:noFill/>
          </a:ln>
        </p:spPr>
      </p:pic>
      <p:pic>
        <p:nvPicPr>
          <p:cNvPr id="177" name="Google Shape;177;p9"/>
          <p:cNvPicPr preferRelativeResize="0"/>
          <p:nvPr/>
        </p:nvPicPr>
        <p:blipFill rotWithShape="1">
          <a:blip r:embed="rId4">
            <a:alphaModFix/>
          </a:blip>
          <a:srcRect b="0" l="0" r="0" t="0"/>
          <a:stretch/>
        </p:blipFill>
        <p:spPr>
          <a:xfrm>
            <a:off x="6658800" y="2348737"/>
            <a:ext cx="685800" cy="685800"/>
          </a:xfrm>
          <a:prstGeom prst="rect">
            <a:avLst/>
          </a:prstGeom>
          <a:noFill/>
          <a:ln>
            <a:noFill/>
          </a:ln>
        </p:spPr>
      </p:pic>
      <p:pic>
        <p:nvPicPr>
          <p:cNvPr id="178" name="Google Shape;178;p9"/>
          <p:cNvPicPr preferRelativeResize="0"/>
          <p:nvPr/>
        </p:nvPicPr>
        <p:blipFill rotWithShape="1">
          <a:blip r:embed="rId5">
            <a:alphaModFix/>
          </a:blip>
          <a:srcRect b="0" l="0" r="0" t="0"/>
          <a:stretch/>
        </p:blipFill>
        <p:spPr>
          <a:xfrm>
            <a:off x="6608843" y="4275375"/>
            <a:ext cx="685800" cy="685800"/>
          </a:xfrm>
          <a:prstGeom prst="rect">
            <a:avLst/>
          </a:prstGeom>
          <a:noFill/>
          <a:ln>
            <a:noFill/>
          </a:ln>
        </p:spPr>
      </p:pic>
      <p:sp>
        <p:nvSpPr>
          <p:cNvPr id="179" name="Google Shape;179;p9"/>
          <p:cNvSpPr txBox="1"/>
          <p:nvPr/>
        </p:nvSpPr>
        <p:spPr>
          <a:xfrm>
            <a:off x="6672000" y="1084325"/>
            <a:ext cx="2319600" cy="131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2"/>
                </a:solidFill>
                <a:latin typeface="Century Gothic"/>
                <a:ea typeface="Century Gothic"/>
                <a:cs typeface="Century Gothic"/>
                <a:sym typeface="Century Gothic"/>
              </a:rPr>
              <a:t>Formation et renforcement de capacités</a:t>
            </a:r>
            <a:endParaRPr b="1" i="0" sz="10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400"/>
              </a:spcBef>
              <a:spcAft>
                <a:spcPts val="1000"/>
              </a:spcAft>
              <a:buClr>
                <a:srgbClr val="000000"/>
              </a:buClr>
              <a:buSzPts val="1000"/>
              <a:buFont typeface="Arial"/>
              <a:buNone/>
            </a:pPr>
            <a:r>
              <a:rPr b="0" i="0" lang="en" sz="1000" u="none" cap="none" strike="noStrike">
                <a:solidFill>
                  <a:schemeClr val="dk2"/>
                </a:solidFill>
                <a:latin typeface="Century Gothic"/>
                <a:ea typeface="Century Gothic"/>
                <a:cs typeface="Century Gothic"/>
                <a:sym typeface="Century Gothic"/>
              </a:rPr>
              <a:t>Les systèmes de santé ayant une connaissance interne des centrales PSA maintiennent l'accès à l'oxygène car ils sont bien mieux placés pour</a:t>
            </a:r>
            <a:r>
              <a:rPr b="1" i="0" lang="en" sz="1000" u="none" cap="none" strike="noStrike">
                <a:solidFill>
                  <a:schemeClr val="dk2"/>
                </a:solidFill>
                <a:latin typeface="Century Gothic"/>
                <a:ea typeface="Century Gothic"/>
                <a:cs typeface="Century Gothic"/>
                <a:sym typeface="Century Gothic"/>
              </a:rPr>
              <a:t>:</a:t>
            </a:r>
            <a:endParaRPr b="1" i="0" sz="1000" u="none" cap="none" strike="noStrike">
              <a:solidFill>
                <a:srgbClr val="000000"/>
              </a:solidFill>
              <a:latin typeface="Arial"/>
              <a:ea typeface="Arial"/>
              <a:cs typeface="Arial"/>
              <a:sym typeface="Arial"/>
            </a:endParaRPr>
          </a:p>
        </p:txBody>
      </p:sp>
      <p:sp>
        <p:nvSpPr>
          <p:cNvPr id="180" name="Google Shape;180;p9"/>
          <p:cNvSpPr txBox="1"/>
          <p:nvPr/>
        </p:nvSpPr>
        <p:spPr>
          <a:xfrm>
            <a:off x="7505838" y="3383175"/>
            <a:ext cx="1355100" cy="692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000"/>
              <a:buFont typeface="Arial"/>
              <a:buNone/>
            </a:pPr>
            <a:r>
              <a:rPr b="1" i="0" lang="en" sz="1000" u="none" cap="none" strike="noStrike">
                <a:solidFill>
                  <a:schemeClr val="dk2"/>
                </a:solidFill>
                <a:latin typeface="Century Gothic"/>
                <a:ea typeface="Century Gothic"/>
                <a:cs typeface="Century Gothic"/>
                <a:sym typeface="Century Gothic"/>
              </a:rPr>
              <a:t>Gérer leurs contrats de service</a:t>
            </a:r>
            <a:endParaRPr b="0" i="0" sz="1000" u="none" cap="none" strike="noStrike">
              <a:solidFill>
                <a:srgbClr val="000000"/>
              </a:solidFill>
              <a:latin typeface="Arial"/>
              <a:ea typeface="Arial"/>
              <a:cs typeface="Arial"/>
              <a:sym typeface="Arial"/>
            </a:endParaRPr>
          </a:p>
        </p:txBody>
      </p:sp>
      <p:sp>
        <p:nvSpPr>
          <p:cNvPr id="181" name="Google Shape;181;p9"/>
          <p:cNvSpPr txBox="1"/>
          <p:nvPr/>
        </p:nvSpPr>
        <p:spPr>
          <a:xfrm>
            <a:off x="7505838" y="2433763"/>
            <a:ext cx="1355100" cy="869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000"/>
              <a:buFont typeface="Arial"/>
              <a:buNone/>
            </a:pPr>
            <a:r>
              <a:rPr b="1" i="0" lang="en" sz="1000" u="none" cap="none" strike="noStrike">
                <a:solidFill>
                  <a:schemeClr val="dk2"/>
                </a:solidFill>
                <a:latin typeface="Century Gothic"/>
                <a:ea typeface="Century Gothic"/>
                <a:cs typeface="Century Gothic"/>
                <a:sym typeface="Century Gothic"/>
              </a:rPr>
              <a:t>Résoudre le problème de la sous-performance de la centrale PSA</a:t>
            </a:r>
            <a:endParaRPr b="0" i="0" sz="1000" u="none" cap="none" strike="noStrike">
              <a:solidFill>
                <a:srgbClr val="000000"/>
              </a:solidFill>
              <a:latin typeface="Arial"/>
              <a:ea typeface="Arial"/>
              <a:cs typeface="Arial"/>
              <a:sym typeface="Arial"/>
            </a:endParaRPr>
          </a:p>
        </p:txBody>
      </p:sp>
      <p:sp>
        <p:nvSpPr>
          <p:cNvPr id="182" name="Google Shape;182;p9"/>
          <p:cNvSpPr txBox="1"/>
          <p:nvPr/>
        </p:nvSpPr>
        <p:spPr>
          <a:xfrm>
            <a:off x="7405938" y="4155575"/>
            <a:ext cx="1554900" cy="1046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000"/>
              <a:buFont typeface="Arial"/>
              <a:buNone/>
            </a:pPr>
            <a:r>
              <a:rPr b="1" i="0" lang="en" sz="1000" u="none" cap="none" strike="noStrike">
                <a:solidFill>
                  <a:schemeClr val="dk2"/>
                </a:solidFill>
                <a:latin typeface="Century Gothic"/>
                <a:ea typeface="Century Gothic"/>
                <a:cs typeface="Century Gothic"/>
                <a:sym typeface="Century Gothic"/>
              </a:rPr>
              <a:t>Continuer la maintenance des centrales PSA après la fin du contrat de service</a:t>
            </a:r>
            <a:endParaRPr b="1" i="0" sz="1000" u="none" cap="none" strike="noStrike">
              <a:solidFill>
                <a:schemeClr val="dk2"/>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0"/>
          <p:cNvSpPr txBox="1"/>
          <p:nvPr>
            <p:ph idx="1" type="body"/>
          </p:nvPr>
        </p:nvSpPr>
        <p:spPr>
          <a:xfrm>
            <a:off x="311700" y="636725"/>
            <a:ext cx="8520600" cy="8958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1200"/>
              </a:spcAft>
              <a:buSzPts val="1400"/>
              <a:buNone/>
            </a:pPr>
            <a:r>
              <a:rPr lang="en">
                <a:solidFill>
                  <a:schemeClr val="dk2"/>
                </a:solidFill>
              </a:rPr>
              <a:t>BHI a développé un </a:t>
            </a:r>
            <a:r>
              <a:rPr b="1" lang="en">
                <a:solidFill>
                  <a:schemeClr val="dk2"/>
                </a:solidFill>
              </a:rPr>
              <a:t>programme de formation sur la centrale PSA </a:t>
            </a:r>
            <a:r>
              <a:rPr lang="en">
                <a:solidFill>
                  <a:schemeClr val="dk2"/>
                </a:solidFill>
              </a:rPr>
              <a:t>et la distribution d'oxygène </a:t>
            </a:r>
            <a:r>
              <a:rPr b="1" lang="en">
                <a:solidFill>
                  <a:schemeClr val="dk2"/>
                </a:solidFill>
              </a:rPr>
              <a:t>au début de l'année 2022.</a:t>
            </a:r>
            <a:r>
              <a:rPr lang="en">
                <a:solidFill>
                  <a:schemeClr val="dk2"/>
                </a:solidFill>
              </a:rPr>
              <a:t> À ce jour, BHI a formé </a:t>
            </a:r>
            <a:r>
              <a:rPr b="1" lang="en">
                <a:solidFill>
                  <a:schemeClr val="dk2"/>
                </a:solidFill>
              </a:rPr>
              <a:t>plus de 1,000 gestionnaires, ingénieurs biomédicaux, techniciens et personnel de maintenance. </a:t>
            </a:r>
            <a:endParaRPr b="1"/>
          </a:p>
        </p:txBody>
      </p:sp>
      <p:sp>
        <p:nvSpPr>
          <p:cNvPr id="188" name="Google Shape;188;p10"/>
          <p:cNvSpPr txBox="1"/>
          <p:nvPr>
            <p:ph type="title"/>
          </p:nvPr>
        </p:nvSpPr>
        <p:spPr>
          <a:xfrm>
            <a:off x="311700" y="126425"/>
            <a:ext cx="77997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Programme d'oxygène médical de BHI</a:t>
            </a:r>
            <a:endParaRPr/>
          </a:p>
        </p:txBody>
      </p:sp>
      <p:sp>
        <p:nvSpPr>
          <p:cNvPr id="189" name="Google Shape;189;p10"/>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90" name="Google Shape;190;p10"/>
          <p:cNvSpPr txBox="1"/>
          <p:nvPr/>
        </p:nvSpPr>
        <p:spPr>
          <a:xfrm>
            <a:off x="311700" y="1643525"/>
            <a:ext cx="5759100" cy="3141600"/>
          </a:xfrm>
          <a:prstGeom prst="rect">
            <a:avLst/>
          </a:prstGeom>
          <a:noFill/>
          <a:ln>
            <a:noFill/>
          </a:ln>
        </p:spPr>
        <p:txBody>
          <a:bodyPr anchorCtr="0" anchor="t" bIns="91425" lIns="0"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0" i="0" lang="en" sz="1400" u="none" cap="none" strike="noStrike">
                <a:solidFill>
                  <a:schemeClr val="dk2"/>
                </a:solidFill>
                <a:latin typeface="Century Gothic"/>
                <a:ea typeface="Century Gothic"/>
                <a:cs typeface="Century Gothic"/>
                <a:sym typeface="Century Gothic"/>
              </a:rPr>
              <a:t>BHI a délivré des formations au </a:t>
            </a:r>
            <a:r>
              <a:rPr b="1" i="0" lang="en" sz="1400" u="none" cap="none" strike="noStrike">
                <a:solidFill>
                  <a:schemeClr val="dk2"/>
                </a:solidFill>
                <a:latin typeface="Century Gothic"/>
                <a:ea typeface="Century Gothic"/>
                <a:cs typeface="Century Gothic"/>
                <a:sym typeface="Century Gothic"/>
              </a:rPr>
              <a:t>Burkina Faso, au Cameroun, en Guinée, au Lesotho, au Libéria, au Mali, au Népal, au Rwanda, en Sierra Leone, au Timor Oriental , dans La Gambie </a:t>
            </a:r>
            <a:r>
              <a:rPr b="0" i="0" lang="en" sz="1400" u="none" cap="none" strike="noStrike">
                <a:solidFill>
                  <a:schemeClr val="dk2"/>
                </a:solidFill>
                <a:latin typeface="Century Gothic"/>
                <a:ea typeface="Century Gothic"/>
                <a:cs typeface="Century Gothic"/>
                <a:sym typeface="Century Gothic"/>
              </a:rPr>
              <a:t>et</a:t>
            </a:r>
            <a:r>
              <a:rPr b="1" i="0" lang="en" sz="1400" u="none" cap="none" strike="noStrike">
                <a:solidFill>
                  <a:schemeClr val="dk2"/>
                </a:solidFill>
                <a:latin typeface="Century Gothic"/>
                <a:ea typeface="Century Gothic"/>
                <a:cs typeface="Century Gothic"/>
                <a:sym typeface="Century Gothic"/>
              </a:rPr>
              <a:t> au Soudan</a:t>
            </a:r>
            <a:r>
              <a:rPr b="0" i="0" lang="en" sz="1400" u="none" cap="none" strike="noStrike">
                <a:solidFill>
                  <a:schemeClr val="dk2"/>
                </a:solidFill>
                <a:latin typeface="Century Gothic"/>
                <a:ea typeface="Century Gothic"/>
                <a:cs typeface="Century Gothic"/>
                <a:sym typeface="Century Gothic"/>
              </a:rPr>
              <a:t>. </a:t>
            </a:r>
            <a:endParaRPr b="1" i="0" sz="14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chemeClr val="dk2"/>
                </a:solidFill>
                <a:latin typeface="Century Gothic"/>
                <a:ea typeface="Century Gothic"/>
                <a:cs typeface="Century Gothic"/>
                <a:sym typeface="Century Gothic"/>
              </a:rPr>
              <a:t>Aujourd'hui, </a:t>
            </a:r>
            <a:r>
              <a:rPr b="1" i="0" lang="en" sz="1400" u="none" cap="none" strike="noStrike">
                <a:solidFill>
                  <a:schemeClr val="dk2"/>
                </a:solidFill>
                <a:latin typeface="Century Gothic"/>
                <a:ea typeface="Century Gothic"/>
                <a:cs typeface="Century Gothic"/>
                <a:sym typeface="Century Gothic"/>
              </a:rPr>
              <a:t>trois types de formation sur l'oxygène</a:t>
            </a:r>
            <a:r>
              <a:rPr b="0" i="0" lang="en" sz="1400" u="none" cap="none" strike="noStrike">
                <a:solidFill>
                  <a:schemeClr val="dk2"/>
                </a:solidFill>
                <a:latin typeface="Century Gothic"/>
                <a:ea typeface="Century Gothic"/>
                <a:cs typeface="Century Gothic"/>
                <a:sym typeface="Century Gothic"/>
              </a:rPr>
              <a:t> sont proposées aux bénéficiaires du </a:t>
            </a:r>
            <a:r>
              <a:rPr b="1" i="0" lang="en" sz="1400" u="none" cap="none" strike="noStrike">
                <a:solidFill>
                  <a:schemeClr val="dk2"/>
                </a:solidFill>
                <a:latin typeface="Century Gothic"/>
                <a:ea typeface="Century Gothic"/>
                <a:cs typeface="Century Gothic"/>
                <a:sym typeface="Century Gothic"/>
              </a:rPr>
              <a:t>C19RM </a:t>
            </a:r>
            <a:r>
              <a:rPr b="0" i="0" lang="en" sz="1400" u="none" cap="none" strike="noStrike">
                <a:solidFill>
                  <a:schemeClr val="dk2"/>
                </a:solidFill>
                <a:latin typeface="Century Gothic"/>
                <a:ea typeface="Century Gothic"/>
                <a:cs typeface="Century Gothic"/>
                <a:sym typeface="Century Gothic"/>
              </a:rPr>
              <a:t>dans le cadre du </a:t>
            </a:r>
            <a:r>
              <a:rPr b="1" i="0" lang="en" sz="1400" u="none" cap="none" strike="noStrike">
                <a:solidFill>
                  <a:schemeClr val="dk2"/>
                </a:solidFill>
                <a:latin typeface="Century Gothic"/>
                <a:ea typeface="Century Gothic"/>
                <a:cs typeface="Century Gothic"/>
                <a:sym typeface="Century Gothic"/>
              </a:rPr>
              <a:t>projet BOXER</a:t>
            </a:r>
            <a:r>
              <a:rPr b="0" i="0" lang="en" sz="1400" u="none" cap="none" strike="noStrike">
                <a:solidFill>
                  <a:srgbClr val="595959"/>
                </a:solidFill>
                <a:latin typeface="Century Gothic"/>
                <a:ea typeface="Century Gothic"/>
                <a:cs typeface="Century Gothic"/>
                <a:sym typeface="Century Gothic"/>
              </a:rPr>
              <a:t>:</a:t>
            </a:r>
            <a:endParaRPr b="0" i="0" sz="1400" u="none" cap="none" strike="noStrike">
              <a:solidFill>
                <a:srgbClr val="595959"/>
              </a:solidFill>
              <a:latin typeface="Century Gothic"/>
              <a:ea typeface="Century Gothic"/>
              <a:cs typeface="Century Gothic"/>
              <a:sym typeface="Century Gothic"/>
            </a:endParaRPr>
          </a:p>
          <a:p>
            <a:pPr indent="-317500" lvl="0" marL="457200" marR="0" rtl="0" algn="l">
              <a:lnSpc>
                <a:spcPct val="115000"/>
              </a:lnSpc>
              <a:spcBef>
                <a:spcPts val="1200"/>
              </a:spcBef>
              <a:spcAft>
                <a:spcPts val="0"/>
              </a:spcAft>
              <a:buClr>
                <a:schemeClr val="dk2"/>
              </a:buClr>
              <a:buSzPts val="1400"/>
              <a:buFont typeface="Century Gothic"/>
              <a:buAutoNum type="arabicPeriod"/>
            </a:pPr>
            <a:r>
              <a:rPr b="1" i="0" lang="en" sz="1400" u="none" cap="none" strike="noStrike">
                <a:solidFill>
                  <a:schemeClr val="dk2"/>
                </a:solidFill>
                <a:latin typeface="Century Gothic"/>
                <a:ea typeface="Century Gothic"/>
                <a:cs typeface="Century Gothic"/>
                <a:sym typeface="Century Gothic"/>
              </a:rPr>
              <a:t>Formation à la gestion des centrales PSA</a:t>
            </a:r>
            <a:endParaRPr b="1" i="0" sz="1400" u="none" cap="none" strike="noStrike">
              <a:solidFill>
                <a:schemeClr val="dk2"/>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chemeClr val="dk2"/>
              </a:buClr>
              <a:buSzPts val="1400"/>
              <a:buFont typeface="Century Gothic"/>
              <a:buAutoNum type="arabicPeriod"/>
            </a:pPr>
            <a:r>
              <a:rPr b="1" i="0" lang="en" sz="1400" u="none" cap="none" strike="noStrike">
                <a:solidFill>
                  <a:schemeClr val="dk2"/>
                </a:solidFill>
                <a:latin typeface="Century Gothic"/>
                <a:ea typeface="Century Gothic"/>
                <a:cs typeface="Century Gothic"/>
                <a:sym typeface="Century Gothic"/>
              </a:rPr>
              <a:t>Formation à la maintenance des centrales PSA</a:t>
            </a:r>
            <a:endParaRPr b="1" i="0" sz="1400" u="none" cap="none" strike="noStrike">
              <a:solidFill>
                <a:schemeClr val="dk2"/>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chemeClr val="dk2"/>
              </a:buClr>
              <a:buSzPts val="1400"/>
              <a:buFont typeface="Century Gothic"/>
              <a:buAutoNum type="arabicPeriod"/>
            </a:pPr>
            <a:r>
              <a:rPr b="1" i="0" lang="en" sz="1400" u="none" cap="none" strike="noStrike">
                <a:solidFill>
                  <a:schemeClr val="dk2"/>
                </a:solidFill>
                <a:latin typeface="Century Gothic"/>
                <a:ea typeface="Century Gothic"/>
                <a:cs typeface="Century Gothic"/>
                <a:sym typeface="Century Gothic"/>
              </a:rPr>
              <a:t>Formation avancée</a:t>
            </a:r>
            <a:endParaRPr b="1" i="0" sz="14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chemeClr val="dk2"/>
                </a:solidFill>
                <a:latin typeface="Century Gothic"/>
                <a:ea typeface="Century Gothic"/>
                <a:cs typeface="Century Gothic"/>
                <a:sym typeface="Century Gothic"/>
              </a:rPr>
              <a:t>Toutes les formations sont disponibles en </a:t>
            </a:r>
            <a:r>
              <a:rPr b="1" i="0" lang="en" sz="1400" u="none" cap="none" strike="noStrike">
                <a:solidFill>
                  <a:schemeClr val="dk2"/>
                </a:solidFill>
                <a:latin typeface="Century Gothic"/>
                <a:ea typeface="Century Gothic"/>
                <a:cs typeface="Century Gothic"/>
                <a:sym typeface="Century Gothic"/>
              </a:rPr>
              <a:t>Anglais </a:t>
            </a:r>
            <a:r>
              <a:rPr b="0" i="0" lang="en" sz="1400" u="none" cap="none" strike="noStrike">
                <a:solidFill>
                  <a:schemeClr val="dk2"/>
                </a:solidFill>
                <a:latin typeface="Century Gothic"/>
                <a:ea typeface="Century Gothic"/>
                <a:cs typeface="Century Gothic"/>
                <a:sym typeface="Century Gothic"/>
              </a:rPr>
              <a:t>et en </a:t>
            </a:r>
            <a:r>
              <a:rPr b="1" i="0" lang="en" sz="1400" u="none" cap="none" strike="noStrike">
                <a:solidFill>
                  <a:schemeClr val="dk2"/>
                </a:solidFill>
                <a:latin typeface="Century Gothic"/>
                <a:ea typeface="Century Gothic"/>
                <a:cs typeface="Century Gothic"/>
                <a:sym typeface="Century Gothic"/>
              </a:rPr>
              <a:t>Français</a:t>
            </a:r>
            <a:r>
              <a:rPr b="0" i="0" lang="en" sz="1400" u="none" cap="none" strike="noStrike">
                <a:solidFill>
                  <a:schemeClr val="dk2"/>
                </a:solidFill>
                <a:latin typeface="Century Gothic"/>
                <a:ea typeface="Century Gothic"/>
                <a:cs typeface="Century Gothic"/>
                <a:sym typeface="Century Gothic"/>
              </a:rPr>
              <a:t>!</a:t>
            </a:r>
            <a:endParaRPr b="0" i="0" sz="14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0"/>
              </a:spcBef>
              <a:spcAft>
                <a:spcPts val="0"/>
              </a:spcAft>
              <a:buClr>
                <a:srgbClr val="000000"/>
              </a:buClr>
              <a:buSzPts val="800"/>
              <a:buFont typeface="Arial"/>
              <a:buNone/>
            </a:pPr>
            <a:r>
              <a:t/>
            </a:r>
            <a:endParaRPr b="0" i="0" sz="8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2"/>
                </a:solidFill>
                <a:latin typeface="Century Gothic"/>
                <a:ea typeface="Century Gothic"/>
                <a:cs typeface="Century Gothic"/>
                <a:sym typeface="Century Gothic"/>
              </a:rPr>
              <a:t>*D'autres langues sont envisageables sur demande.</a:t>
            </a:r>
            <a:endParaRPr b="0" i="0" sz="800" u="none" cap="none" strike="noStrike">
              <a:solidFill>
                <a:schemeClr val="dk2"/>
              </a:solidFill>
              <a:latin typeface="Century Gothic"/>
              <a:ea typeface="Century Gothic"/>
              <a:cs typeface="Century Gothic"/>
              <a:sym typeface="Century Gothic"/>
            </a:endParaRPr>
          </a:p>
        </p:txBody>
      </p:sp>
      <p:pic>
        <p:nvPicPr>
          <p:cNvPr id="191" name="Google Shape;191;p10"/>
          <p:cNvPicPr preferRelativeResize="0"/>
          <p:nvPr/>
        </p:nvPicPr>
        <p:blipFill rotWithShape="1">
          <a:blip r:embed="rId3">
            <a:alphaModFix/>
          </a:blip>
          <a:srcRect b="0" l="0" r="0" t="0"/>
          <a:stretch/>
        </p:blipFill>
        <p:spPr>
          <a:xfrm>
            <a:off x="6318600" y="1309822"/>
            <a:ext cx="2495749" cy="1663430"/>
          </a:xfrm>
          <a:prstGeom prst="rect">
            <a:avLst/>
          </a:prstGeom>
          <a:noFill/>
          <a:ln cap="flat" cmpd="sng" w="38100">
            <a:solidFill>
              <a:srgbClr val="B1C67D"/>
            </a:solidFill>
            <a:prstDash val="solid"/>
            <a:round/>
            <a:headEnd len="sm" w="sm" type="none"/>
            <a:tailEnd len="sm" w="sm" type="none"/>
          </a:ln>
        </p:spPr>
      </p:pic>
      <p:pic>
        <p:nvPicPr>
          <p:cNvPr id="192" name="Google Shape;192;p10"/>
          <p:cNvPicPr preferRelativeResize="0"/>
          <p:nvPr/>
        </p:nvPicPr>
        <p:blipFill rotWithShape="1">
          <a:blip r:embed="rId4">
            <a:alphaModFix/>
          </a:blip>
          <a:srcRect b="0" l="0" r="0" t="0"/>
          <a:stretch/>
        </p:blipFill>
        <p:spPr>
          <a:xfrm>
            <a:off x="6318588" y="3140896"/>
            <a:ext cx="2495754" cy="1663430"/>
          </a:xfrm>
          <a:prstGeom prst="rect">
            <a:avLst/>
          </a:prstGeom>
          <a:noFill/>
          <a:ln cap="flat" cmpd="sng" w="38100">
            <a:solidFill>
              <a:srgbClr val="B1C67D"/>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1"/>
          <p:cNvSpPr txBox="1"/>
          <p:nvPr>
            <p:ph type="title"/>
          </p:nvPr>
        </p:nvSpPr>
        <p:spPr>
          <a:xfrm>
            <a:off x="311700" y="138800"/>
            <a:ext cx="78426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sz="2800"/>
              <a:t>Formation du projet BOXER et formation du fournisseur</a:t>
            </a:r>
            <a:endParaRPr sz="2800"/>
          </a:p>
        </p:txBody>
      </p:sp>
      <p:sp>
        <p:nvSpPr>
          <p:cNvPr id="198" name="Google Shape;198;p11"/>
          <p:cNvSpPr txBox="1"/>
          <p:nvPr>
            <p:ph idx="1" type="body"/>
          </p:nvPr>
        </p:nvSpPr>
        <p:spPr>
          <a:xfrm>
            <a:off x="311700" y="712925"/>
            <a:ext cx="6544800" cy="41343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200"/>
              <a:t>Lors de l'installation de nouvelles centrales PSA, les fournisseurs organisent une formation pour le personnel sur site</a:t>
            </a:r>
            <a:r>
              <a:rPr b="1" lang="en" sz="1200"/>
              <a:t>. Ces formations sont cependant de qualité variée. </a:t>
            </a:r>
            <a:r>
              <a:rPr lang="en" sz="1200"/>
              <a:t>Une formation complémentaire du projet BOXER renforce les concepts clés et met l'accent sur les pratiques importantes pour maintenir une centrale PSA dans de bonnes conditions de fonctionnement.</a:t>
            </a:r>
            <a:r>
              <a:rPr b="1" lang="en" sz="1200"/>
              <a:t> </a:t>
            </a:r>
            <a:r>
              <a:rPr lang="en" sz="1200"/>
              <a:t>La formation du projet BOXER présente les </a:t>
            </a:r>
            <a:r>
              <a:rPr b="1" lang="en" sz="1200"/>
              <a:t>avantages suivants:</a:t>
            </a:r>
            <a:endParaRPr b="1" sz="1200"/>
          </a:p>
          <a:p>
            <a:pPr indent="-304800" lvl="0" marL="457200" rtl="0" algn="l">
              <a:lnSpc>
                <a:spcPct val="115000"/>
              </a:lnSpc>
              <a:spcBef>
                <a:spcPts val="1200"/>
              </a:spcBef>
              <a:spcAft>
                <a:spcPts val="0"/>
              </a:spcAft>
              <a:buSzPts val="1200"/>
              <a:buChar char="●"/>
            </a:pPr>
            <a:r>
              <a:rPr b="1" lang="en" sz="1200">
                <a:solidFill>
                  <a:schemeClr val="dk2"/>
                </a:solidFill>
              </a:rPr>
              <a:t>Plus complète: </a:t>
            </a:r>
            <a:r>
              <a:rPr lang="en" sz="1200">
                <a:solidFill>
                  <a:schemeClr val="dk2"/>
                </a:solidFill>
              </a:rPr>
              <a:t>Durée de la formation de </a:t>
            </a:r>
            <a:r>
              <a:rPr b="1" lang="en" sz="1200">
                <a:solidFill>
                  <a:schemeClr val="dk2"/>
                </a:solidFill>
              </a:rPr>
              <a:t>5 jours</a:t>
            </a:r>
            <a:r>
              <a:rPr lang="en" sz="1200">
                <a:solidFill>
                  <a:schemeClr val="dk2"/>
                </a:solidFill>
              </a:rPr>
              <a:t> au lieu de</a:t>
            </a:r>
            <a:r>
              <a:rPr b="1" lang="en" sz="1200">
                <a:solidFill>
                  <a:schemeClr val="dk2"/>
                </a:solidFill>
              </a:rPr>
              <a:t> 1-3 jours</a:t>
            </a:r>
            <a:endParaRPr b="1" sz="1200">
              <a:solidFill>
                <a:schemeClr val="dk2"/>
              </a:solidFill>
            </a:endParaRPr>
          </a:p>
          <a:p>
            <a:pPr indent="-304800" lvl="0" marL="457200" rtl="0" algn="l">
              <a:lnSpc>
                <a:spcPct val="115000"/>
              </a:lnSpc>
              <a:spcBef>
                <a:spcPts val="0"/>
              </a:spcBef>
              <a:spcAft>
                <a:spcPts val="0"/>
              </a:spcAft>
              <a:buSzPts val="1200"/>
              <a:buChar char="●"/>
            </a:pPr>
            <a:r>
              <a:rPr b="1" lang="en" sz="1200"/>
              <a:t>Détails techniques: Un degré approfondi et détaillé, </a:t>
            </a:r>
            <a:r>
              <a:rPr lang="en" sz="1200"/>
              <a:t>tirés des connaissances acquises par BHI au cours de nos travaux dans </a:t>
            </a:r>
            <a:r>
              <a:rPr b="1" lang="en" sz="1200"/>
              <a:t>plus de 25 pays</a:t>
            </a:r>
            <a:endParaRPr b="1" sz="1200"/>
          </a:p>
          <a:p>
            <a:pPr indent="-304800" lvl="0" marL="457200" rtl="0" algn="l">
              <a:lnSpc>
                <a:spcPct val="115000"/>
              </a:lnSpc>
              <a:spcBef>
                <a:spcPts val="0"/>
              </a:spcBef>
              <a:spcAft>
                <a:spcPts val="0"/>
              </a:spcAft>
              <a:buSzPts val="1200"/>
              <a:buChar char="●"/>
            </a:pPr>
            <a:r>
              <a:rPr b="1" lang="en" sz="1200"/>
              <a:t>Neutre: </a:t>
            </a:r>
            <a:r>
              <a:rPr lang="en" sz="1200"/>
              <a:t>Neutre et impartial par rapport</a:t>
            </a:r>
            <a:r>
              <a:rPr b="1" lang="en" sz="1200"/>
              <a:t> aux marques</a:t>
            </a:r>
            <a:endParaRPr b="1" sz="1200"/>
          </a:p>
          <a:p>
            <a:pPr indent="-304800" lvl="0" marL="457200" rtl="0" algn="l">
              <a:lnSpc>
                <a:spcPct val="115000"/>
              </a:lnSpc>
              <a:spcBef>
                <a:spcPts val="0"/>
              </a:spcBef>
              <a:spcAft>
                <a:spcPts val="0"/>
              </a:spcAft>
              <a:buSzPts val="1200"/>
              <a:buChar char="●"/>
            </a:pPr>
            <a:r>
              <a:rPr b="1" lang="en" sz="1200"/>
              <a:t>Sécurité: </a:t>
            </a:r>
            <a:r>
              <a:rPr lang="en" sz="1200"/>
              <a:t>L'accent est mis sur la sécurité de l'oxygène médical</a:t>
            </a:r>
            <a:r>
              <a:rPr b="1" lang="en" sz="1200"/>
              <a:t> et l'atténuation des risques</a:t>
            </a:r>
            <a:endParaRPr b="1" sz="1200"/>
          </a:p>
          <a:p>
            <a:pPr indent="-304800" lvl="0" marL="457200" rtl="0" algn="l">
              <a:lnSpc>
                <a:spcPct val="115000"/>
              </a:lnSpc>
              <a:spcBef>
                <a:spcPts val="0"/>
              </a:spcBef>
              <a:spcAft>
                <a:spcPts val="0"/>
              </a:spcAft>
              <a:buSzPts val="1200"/>
              <a:buChar char="●"/>
            </a:pPr>
            <a:r>
              <a:rPr b="1" lang="en" sz="1200"/>
              <a:t>Durabilité à long terme: </a:t>
            </a:r>
            <a:r>
              <a:rPr lang="en" sz="1200"/>
              <a:t>axé sur le renforcement des</a:t>
            </a:r>
            <a:r>
              <a:rPr b="1" lang="en" sz="1200"/>
              <a:t> capacités en vue de la pérennité</a:t>
            </a:r>
            <a:endParaRPr b="1" sz="1200"/>
          </a:p>
          <a:p>
            <a:pPr indent="-304800" lvl="0" marL="457200" rtl="0" algn="l">
              <a:lnSpc>
                <a:spcPct val="115000"/>
              </a:lnSpc>
              <a:spcBef>
                <a:spcPts val="0"/>
              </a:spcBef>
              <a:spcAft>
                <a:spcPts val="0"/>
              </a:spcAft>
              <a:buSzPts val="1200"/>
              <a:buChar char="●"/>
            </a:pPr>
            <a:r>
              <a:rPr b="1" lang="en" sz="1200"/>
              <a:t>L'expérience et les leçons tirées: </a:t>
            </a:r>
            <a:r>
              <a:rPr lang="en" sz="1200"/>
              <a:t>Partage des leçons tirées des accidents et des réparations</a:t>
            </a:r>
            <a:endParaRPr sz="1200"/>
          </a:p>
          <a:p>
            <a:pPr indent="-304800" lvl="0" marL="457200" rtl="0" algn="l">
              <a:lnSpc>
                <a:spcPct val="115000"/>
              </a:lnSpc>
              <a:spcBef>
                <a:spcPts val="0"/>
              </a:spcBef>
              <a:spcAft>
                <a:spcPts val="0"/>
              </a:spcAft>
              <a:buSzPts val="1200"/>
              <a:buChar char="●"/>
            </a:pPr>
            <a:r>
              <a:rPr b="1" lang="en" sz="1200"/>
              <a:t>Le soutien après la formation : </a:t>
            </a:r>
            <a:r>
              <a:rPr lang="en" sz="1200"/>
              <a:t>Engagement continu par le biais</a:t>
            </a:r>
            <a:r>
              <a:rPr b="1" lang="en" sz="1200"/>
              <a:t> d'un soutien virtuel </a:t>
            </a:r>
            <a:r>
              <a:rPr lang="en" sz="1200"/>
              <a:t>et d'une </a:t>
            </a:r>
            <a:r>
              <a:rPr b="1" lang="en" sz="1200"/>
              <a:t>communauté de pratique</a:t>
            </a:r>
            <a:endParaRPr b="1" sz="1200"/>
          </a:p>
        </p:txBody>
      </p:sp>
      <p:sp>
        <p:nvSpPr>
          <p:cNvPr id="199" name="Google Shape;199;p1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00" name="Google Shape;200;p11"/>
          <p:cNvSpPr txBox="1"/>
          <p:nvPr/>
        </p:nvSpPr>
        <p:spPr>
          <a:xfrm>
            <a:off x="7033525" y="2601663"/>
            <a:ext cx="18912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en" sz="800" u="none" cap="none" strike="noStrike">
                <a:solidFill>
                  <a:srgbClr val="000000"/>
                </a:solidFill>
                <a:latin typeface="Century Gothic"/>
                <a:ea typeface="Century Gothic"/>
                <a:cs typeface="Century Gothic"/>
                <a:sym typeface="Century Gothic"/>
              </a:rPr>
              <a:t>Sierra Leone : Kevin Ndeti présente sur la formation à la gestion </a:t>
            </a:r>
            <a:endParaRPr b="0" i="0" sz="800" u="none" cap="none" strike="noStrike">
              <a:solidFill>
                <a:srgbClr val="000000"/>
              </a:solidFill>
              <a:latin typeface="Century Gothic"/>
              <a:ea typeface="Century Gothic"/>
              <a:cs typeface="Century Gothic"/>
              <a:sym typeface="Century Gothic"/>
            </a:endParaRPr>
          </a:p>
        </p:txBody>
      </p:sp>
      <p:pic>
        <p:nvPicPr>
          <p:cNvPr id="201" name="Google Shape;201;p11"/>
          <p:cNvPicPr preferRelativeResize="0"/>
          <p:nvPr/>
        </p:nvPicPr>
        <p:blipFill rotWithShape="1">
          <a:blip r:embed="rId3">
            <a:alphaModFix/>
          </a:blip>
          <a:srcRect b="0" l="0" r="0" t="0"/>
          <a:stretch/>
        </p:blipFill>
        <p:spPr>
          <a:xfrm>
            <a:off x="6941100" y="636600"/>
            <a:ext cx="1891200" cy="1896326"/>
          </a:xfrm>
          <a:prstGeom prst="rect">
            <a:avLst/>
          </a:prstGeom>
          <a:noFill/>
          <a:ln cap="flat" cmpd="sng" w="28575">
            <a:solidFill>
              <a:srgbClr val="B1C67D"/>
            </a:solidFill>
            <a:prstDash val="solid"/>
            <a:round/>
            <a:headEnd len="sm" w="sm" type="none"/>
            <a:tailEnd len="sm" w="sm" type="none"/>
          </a:ln>
        </p:spPr>
      </p:pic>
      <p:pic>
        <p:nvPicPr>
          <p:cNvPr id="202" name="Google Shape;202;p11"/>
          <p:cNvPicPr preferRelativeResize="0"/>
          <p:nvPr/>
        </p:nvPicPr>
        <p:blipFill rotWithShape="1">
          <a:blip r:embed="rId4">
            <a:alphaModFix/>
          </a:blip>
          <a:srcRect b="0" l="0" r="0" t="0"/>
          <a:stretch/>
        </p:blipFill>
        <p:spPr>
          <a:xfrm>
            <a:off x="7033525" y="2916708"/>
            <a:ext cx="1891200" cy="1815105"/>
          </a:xfrm>
          <a:prstGeom prst="rect">
            <a:avLst/>
          </a:prstGeom>
          <a:noFill/>
          <a:ln cap="flat" cmpd="sng" w="28575">
            <a:solidFill>
              <a:srgbClr val="B1C67D"/>
            </a:solidFill>
            <a:prstDash val="solid"/>
            <a:round/>
            <a:headEnd len="sm" w="sm" type="none"/>
            <a:tailEnd len="sm" w="sm" type="none"/>
          </a:ln>
        </p:spPr>
      </p:pic>
      <p:sp>
        <p:nvSpPr>
          <p:cNvPr id="203" name="Google Shape;203;p11"/>
          <p:cNvSpPr txBox="1"/>
          <p:nvPr/>
        </p:nvSpPr>
        <p:spPr>
          <a:xfrm>
            <a:off x="7033525" y="4800550"/>
            <a:ext cx="19431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R</a:t>
            </a:r>
            <a:r>
              <a:rPr b="1" i="0" lang="en" sz="700" u="none" cap="none" strike="noStrike">
                <a:solidFill>
                  <a:srgbClr val="000000"/>
                </a:solidFill>
                <a:latin typeface="Century Gothic"/>
                <a:ea typeface="Century Gothic"/>
                <a:cs typeface="Century Gothic"/>
                <a:sym typeface="Century Gothic"/>
              </a:rPr>
              <a:t>wanda : David Acolatse montre comment utiliser un analyseur d'oxygène</a:t>
            </a:r>
            <a:endParaRPr b="0" i="0" sz="7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2"/>
          <p:cNvSpPr txBox="1"/>
          <p:nvPr>
            <p:ph type="title"/>
          </p:nvPr>
        </p:nvSpPr>
        <p:spPr>
          <a:xfrm>
            <a:off x="311700" y="102425"/>
            <a:ext cx="7654500" cy="6300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3000"/>
              <a:buNone/>
            </a:pPr>
            <a:r>
              <a:rPr lang="en" sz="2700"/>
              <a:t>Programmes de formation sur l'oxygène du projet BOXER</a:t>
            </a:r>
            <a:endParaRPr sz="1700">
              <a:solidFill>
                <a:srgbClr val="B1C67D"/>
              </a:solidFill>
            </a:endParaRPr>
          </a:p>
        </p:txBody>
      </p:sp>
      <p:sp>
        <p:nvSpPr>
          <p:cNvPr id="209" name="Google Shape;209;p1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graphicFrame>
        <p:nvGraphicFramePr>
          <p:cNvPr id="210" name="Google Shape;210;p12"/>
          <p:cNvGraphicFramePr/>
          <p:nvPr/>
        </p:nvGraphicFramePr>
        <p:xfrm>
          <a:off x="-12" y="732435"/>
          <a:ext cx="3000000" cy="3000000"/>
        </p:xfrm>
        <a:graphic>
          <a:graphicData uri="http://schemas.openxmlformats.org/drawingml/2006/table">
            <a:tbl>
              <a:tblPr>
                <a:noFill/>
                <a:tableStyleId>{BDF64132-4E92-46FC-B874-75579144D518}</a:tableStyleId>
              </a:tblPr>
              <a:tblGrid>
                <a:gridCol w="1235375"/>
                <a:gridCol w="1066975"/>
                <a:gridCol w="497250"/>
                <a:gridCol w="1460725"/>
                <a:gridCol w="1165875"/>
                <a:gridCol w="3406100"/>
              </a:tblGrid>
              <a:tr h="406675">
                <a:tc>
                  <a:txBody>
                    <a:bodyPr/>
                    <a:lstStyle/>
                    <a:p>
                      <a:pPr indent="0" lvl="0" marL="0" marR="0" rtl="0" algn="ctr">
                        <a:lnSpc>
                          <a:spcPct val="100000"/>
                        </a:lnSpc>
                        <a:spcBef>
                          <a:spcPts val="0"/>
                        </a:spcBef>
                        <a:spcAft>
                          <a:spcPts val="0"/>
                        </a:spcAft>
                        <a:buClr>
                          <a:srgbClr val="000000"/>
                        </a:buClr>
                        <a:buSzPts val="1100"/>
                        <a:buFont typeface="Arial"/>
                        <a:buNone/>
                      </a:pPr>
                      <a:r>
                        <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900" u="none" cap="none" strike="noStrike">
                          <a:solidFill>
                            <a:srgbClr val="595959"/>
                          </a:solidFill>
                          <a:latin typeface="Century Gothic"/>
                          <a:ea typeface="Century Gothic"/>
                          <a:cs typeface="Century Gothic"/>
                          <a:sym typeface="Century Gothic"/>
                        </a:rPr>
                        <a:t>Niveau de connaissance des PSA attendu</a:t>
                      </a:r>
                      <a:endParaRPr b="1" sz="900" u="none" cap="none" strike="noStrike">
                        <a:solidFill>
                          <a:srgbClr val="595959"/>
                        </a:solidFill>
                        <a:latin typeface="Century Gothic"/>
                        <a:ea typeface="Century Gothic"/>
                        <a:cs typeface="Century Gothic"/>
                        <a:sym typeface="Century Gothic"/>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900" u="none" cap="none" strike="noStrike">
                          <a:solidFill>
                            <a:srgbClr val="595959"/>
                          </a:solidFill>
                          <a:latin typeface="Century Gothic"/>
                          <a:ea typeface="Century Gothic"/>
                          <a:cs typeface="Century Gothic"/>
                          <a:sym typeface="Century Gothic"/>
                        </a:rPr>
                        <a:t>Durée</a:t>
                      </a:r>
                      <a:endParaRPr b="1" sz="900" u="none" cap="none" strike="noStrike">
                        <a:solidFill>
                          <a:srgbClr val="595959"/>
                        </a:solidFill>
                        <a:latin typeface="Century Gothic"/>
                        <a:ea typeface="Century Gothic"/>
                        <a:cs typeface="Century Gothic"/>
                        <a:sym typeface="Century Gothic"/>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900" u="none" cap="none" strike="noStrike">
                          <a:solidFill>
                            <a:srgbClr val="595959"/>
                          </a:solidFill>
                          <a:latin typeface="Century Gothic"/>
                          <a:ea typeface="Century Gothic"/>
                          <a:cs typeface="Century Gothic"/>
                          <a:sym typeface="Century Gothic"/>
                        </a:rPr>
                        <a:t>Personnel cible</a:t>
                      </a:r>
                      <a:endParaRPr b="1" sz="900" u="none" cap="none" strike="noStrike">
                        <a:solidFill>
                          <a:srgbClr val="595959"/>
                        </a:solidFill>
                        <a:latin typeface="Century Gothic"/>
                        <a:ea typeface="Century Gothic"/>
                        <a:cs typeface="Century Gothic"/>
                        <a:sym typeface="Century Gothic"/>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900" u="none" cap="none" strike="noStrike">
                          <a:solidFill>
                            <a:srgbClr val="595959"/>
                          </a:solidFill>
                          <a:latin typeface="Century Gothic"/>
                          <a:ea typeface="Century Gothic"/>
                          <a:cs typeface="Century Gothic"/>
                          <a:sym typeface="Century Gothic"/>
                        </a:rPr>
                        <a:t>Calendrier recommandé</a:t>
                      </a:r>
                      <a:endParaRPr b="1" sz="900" u="none" cap="none" strike="noStrike">
                        <a:solidFill>
                          <a:srgbClr val="595959"/>
                        </a:solidFill>
                        <a:latin typeface="Century Gothic"/>
                        <a:ea typeface="Century Gothic"/>
                        <a:cs typeface="Century Gothic"/>
                        <a:sym typeface="Century Gothic"/>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900" u="none" cap="none" strike="noStrike">
                          <a:solidFill>
                            <a:srgbClr val="595959"/>
                          </a:solidFill>
                          <a:highlight>
                            <a:schemeClr val="lt1"/>
                          </a:highlight>
                          <a:latin typeface="Century Gothic"/>
                          <a:ea typeface="Century Gothic"/>
                          <a:cs typeface="Century Gothic"/>
                          <a:sym typeface="Century Gothic"/>
                        </a:rPr>
                        <a:t>Objectif de la formation</a:t>
                      </a:r>
                      <a:endParaRPr b="1" sz="900" u="none" cap="none" strike="noStrike">
                        <a:solidFill>
                          <a:srgbClr val="595959"/>
                        </a:solidFill>
                        <a:highlight>
                          <a:schemeClr val="lt1"/>
                        </a:highlight>
                        <a:latin typeface="Century Gothic"/>
                        <a:ea typeface="Century Gothic"/>
                        <a:cs typeface="Century Gothic"/>
                        <a:sym typeface="Century Gothic"/>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r>
              <a:tr h="125525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chemeClr val="dk2"/>
                          </a:solidFill>
                          <a:latin typeface="Century Gothic"/>
                          <a:ea typeface="Century Gothic"/>
                          <a:cs typeface="Century Gothic"/>
                          <a:sym typeface="Century Gothic"/>
                        </a:rPr>
                        <a:t>Formation à la gestion</a:t>
                      </a:r>
                      <a:endParaRPr b="1" sz="10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Pas de connaissance préalable</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2 Jours</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Leadership du ministère de la santé, directeurs d'hôpitaux et cadres supérieurs</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Avant l'installation ou la mise en service</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 sz="900" u="none" cap="none" strike="noStrike">
                          <a:solidFill>
                            <a:schemeClr val="dk2"/>
                          </a:solidFill>
                          <a:latin typeface="Century Gothic"/>
                          <a:ea typeface="Century Gothic"/>
                          <a:cs typeface="Century Gothic"/>
                          <a:sym typeface="Century Gothic"/>
                        </a:rPr>
                        <a:t>Veiller à ce que les cadres supérieurs soient pleinement informés de la fonction et des exigences de fonctionnement des centrales PSA, y compris la maintenance et la sécurité.  Les responsables du secteur de la santé sont préparés à intégrer avec succès les nouvelles centrales PSA et les équipements de distribution d'oxygène dans les systèmes de santé.</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r>
              <a:tr h="1400725">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chemeClr val="dk2"/>
                          </a:solidFill>
                          <a:latin typeface="Century Gothic"/>
                          <a:ea typeface="Century Gothic"/>
                          <a:cs typeface="Century Gothic"/>
                          <a:sym typeface="Century Gothic"/>
                        </a:rPr>
                        <a:t>Formation à la maintenance</a:t>
                      </a:r>
                      <a:endParaRPr b="1" sz="10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Niveau de base</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5 Jours</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Ingénieurs et techniciens biomédicaux, gestionnaires des infrastructures, personnel chargé des opérations dans les hôpitaux</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Immédiatement après l'installation ou la mise en service</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 sz="900" u="none" cap="none" strike="noStrike">
                          <a:solidFill>
                            <a:schemeClr val="dk2"/>
                          </a:solidFill>
                          <a:latin typeface="Century Gothic"/>
                          <a:ea typeface="Century Gothic"/>
                          <a:cs typeface="Century Gothic"/>
                          <a:sym typeface="Century Gothic"/>
                        </a:rPr>
                        <a:t>Préparer les ingénieurs biomédicaux, les techniciens, les gestionnaires des infrastructures et les opérateurs des centrales à faire fonctionner et à maintenir les centrales PSA de manière sûre et durable en fournissant les connaissances et en développant les compétences nécessaires pour : mettre en œuvre une maintenance préventive quotidienne et continue, effectuer des contrôles de maintenance quotidiens, dépanner et effectuer des réparations de routine.</a:t>
                      </a:r>
                      <a:endParaRPr sz="900" u="none" cap="none" strike="noStrike">
                        <a:solidFill>
                          <a:schemeClr val="dk2"/>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r>
              <a:tr h="1265175">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595959"/>
                          </a:solidFill>
                          <a:latin typeface="Century Gothic"/>
                          <a:ea typeface="Century Gothic"/>
                          <a:cs typeface="Century Gothic"/>
                          <a:sym typeface="Century Gothic"/>
                        </a:rPr>
                        <a:t>Formation avancée</a:t>
                      </a:r>
                      <a:endParaRPr b="1" sz="10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Niveau intermédiaire </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5 Jours</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Ingénieurs ou techniciens expérimentés ayant un rôle de supervision ou de formation</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 sz="900" u="none" cap="none" strike="noStrike">
                          <a:solidFill>
                            <a:srgbClr val="595959"/>
                          </a:solidFill>
                          <a:latin typeface="Century Gothic"/>
                          <a:ea typeface="Century Gothic"/>
                          <a:cs typeface="Century Gothic"/>
                          <a:sym typeface="Century Gothic"/>
                        </a:rPr>
                        <a:t>Après la mise en service, une fois que les candidats formateurs de formateurs ont été identifiés</a:t>
                      </a:r>
                      <a:endParaRPr sz="9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 sz="900" u="none" cap="none" strike="noStrike">
                          <a:solidFill>
                            <a:schemeClr val="dk2"/>
                          </a:solidFill>
                          <a:latin typeface="Century Gothic"/>
                          <a:ea typeface="Century Gothic"/>
                          <a:cs typeface="Century Gothic"/>
                          <a:sym typeface="Century Gothic"/>
                        </a:rPr>
                        <a:t>Permettre aux techniciens avancés de former d'autres personnes sur les centrales PSA ou d'effectuer des travaux de maintenance et de réparation complexes de manière indépendante.  Une version avancée de la formation à la maintenance qui prépare les ingénieurs et les techniciens expérimentés à effectuer une maintenance, un dépannage et une réparation plus sophistiqués des centrales PSA. </a:t>
                      </a:r>
                      <a:endParaRPr sz="900" u="none" cap="none" strike="noStrike">
                        <a:solidFill>
                          <a:schemeClr val="dk2"/>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3"/>
          <p:cNvSpPr txBox="1"/>
          <p:nvPr>
            <p:ph type="title"/>
          </p:nvPr>
        </p:nvSpPr>
        <p:spPr>
          <a:xfrm>
            <a:off x="311700" y="307700"/>
            <a:ext cx="4045200" cy="1477500"/>
          </a:xfrm>
          <a:prstGeom prst="rect">
            <a:avLst/>
          </a:prstGeom>
          <a:noFill/>
          <a:ln>
            <a:noFill/>
          </a:ln>
        </p:spPr>
        <p:txBody>
          <a:bodyPr anchorCtr="0" anchor="b" bIns="91425" lIns="0" spcFirstLastPara="1" rIns="91425" wrap="square" tIns="91425">
            <a:spAutoFit/>
          </a:bodyPr>
          <a:lstStyle/>
          <a:p>
            <a:pPr indent="0" lvl="0" marL="0" rtl="0" algn="ctr">
              <a:lnSpc>
                <a:spcPct val="100000"/>
              </a:lnSpc>
              <a:spcBef>
                <a:spcPts val="0"/>
              </a:spcBef>
              <a:spcAft>
                <a:spcPts val="0"/>
              </a:spcAft>
              <a:buSzPts val="4200"/>
              <a:buNone/>
            </a:pPr>
            <a:r>
              <a:rPr lang="en"/>
              <a:t>Formation à la gestion</a:t>
            </a:r>
            <a:endParaRPr/>
          </a:p>
        </p:txBody>
      </p:sp>
      <p:sp>
        <p:nvSpPr>
          <p:cNvPr id="216" name="Google Shape;216;p13"/>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17" name="Google Shape;217;p13"/>
          <p:cNvSpPr txBox="1"/>
          <p:nvPr/>
        </p:nvSpPr>
        <p:spPr>
          <a:xfrm>
            <a:off x="5042725" y="636725"/>
            <a:ext cx="37488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1" i="0" lang="en" sz="2100" u="none" cap="none" strike="noStrike">
                <a:solidFill>
                  <a:schemeClr val="dk2"/>
                </a:solidFill>
                <a:latin typeface="Century Gothic"/>
                <a:ea typeface="Century Gothic"/>
                <a:cs typeface="Century Gothic"/>
                <a:sym typeface="Century Gothic"/>
              </a:rPr>
              <a:t>Deux jours de formation</a:t>
            </a:r>
            <a:endParaRPr b="1" i="0" sz="2100" u="none" cap="none" strike="noStrike">
              <a:solidFill>
                <a:schemeClr val="dk2"/>
              </a:solidFill>
              <a:latin typeface="Century Gothic"/>
              <a:ea typeface="Century Gothic"/>
              <a:cs typeface="Century Gothic"/>
              <a:sym typeface="Century Gothic"/>
            </a:endParaRPr>
          </a:p>
        </p:txBody>
      </p:sp>
      <p:sp>
        <p:nvSpPr>
          <p:cNvPr id="218" name="Google Shape;218;p13"/>
          <p:cNvSpPr txBox="1"/>
          <p:nvPr/>
        </p:nvSpPr>
        <p:spPr>
          <a:xfrm>
            <a:off x="4813225" y="2240138"/>
            <a:ext cx="4207800" cy="238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rgbClr val="595959"/>
                </a:solidFill>
                <a:latin typeface="Century Gothic"/>
                <a:ea typeface="Century Gothic"/>
                <a:cs typeface="Century Gothic"/>
                <a:sym typeface="Century Gothic"/>
              </a:rPr>
              <a:t>Objectif</a:t>
            </a:r>
            <a:r>
              <a:rPr b="0" i="0" lang="en" sz="1400" u="none" cap="none" strike="noStrike">
                <a:solidFill>
                  <a:srgbClr val="595959"/>
                </a:solidFill>
                <a:latin typeface="Century Gothic"/>
                <a:ea typeface="Century Gothic"/>
                <a:cs typeface="Century Gothic"/>
                <a:sym typeface="Century Gothic"/>
              </a:rPr>
              <a:t>: </a:t>
            </a:r>
            <a:r>
              <a:rPr b="0" i="0" lang="en" sz="1400" u="none" cap="none" strike="noStrike">
                <a:solidFill>
                  <a:schemeClr val="dk2"/>
                </a:solidFill>
                <a:latin typeface="Century Gothic"/>
                <a:ea typeface="Century Gothic"/>
                <a:cs typeface="Century Gothic"/>
                <a:sym typeface="Century Gothic"/>
              </a:rPr>
              <a:t>Veiller à ce que les cadres supérieurs soient pleinement informés de la fonction et des exigences de fonctionnement des centrales PSA, y compris la maintenance et de sécurité.  Les responsables du secteur de la santé sont préparés à intégrer avec succès les nouvelles centrales PSA et les équipements de distribution d'oxygène dans les systèmes de santé.</a:t>
            </a:r>
            <a:endParaRPr b="0" i="0" sz="1400" u="none" cap="none" strike="noStrike">
              <a:solidFill>
                <a:srgbClr val="595959"/>
              </a:solidFill>
              <a:latin typeface="Century Gothic"/>
              <a:ea typeface="Century Gothic"/>
              <a:cs typeface="Century Gothic"/>
              <a:sym typeface="Century Gothic"/>
            </a:endParaRPr>
          </a:p>
        </p:txBody>
      </p:sp>
      <p:sp>
        <p:nvSpPr>
          <p:cNvPr id="219" name="Google Shape;219;p13"/>
          <p:cNvSpPr txBox="1"/>
          <p:nvPr/>
        </p:nvSpPr>
        <p:spPr>
          <a:xfrm>
            <a:off x="5042725" y="1144625"/>
            <a:ext cx="3748800" cy="879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0" i="0" lang="en" sz="2100" u="none" cap="none" strike="noStrike">
                <a:solidFill>
                  <a:schemeClr val="dk2"/>
                </a:solidFill>
                <a:latin typeface="Century Gothic"/>
                <a:ea typeface="Century Gothic"/>
                <a:cs typeface="Century Gothic"/>
                <a:sym typeface="Century Gothic"/>
              </a:rPr>
              <a:t>Pas d'expérience préalable exigée </a:t>
            </a:r>
            <a:endParaRPr b="0" i="0" sz="2100" u="none" cap="none" strike="noStrike">
              <a:solidFill>
                <a:schemeClr val="dk2"/>
              </a:solidFill>
              <a:latin typeface="Century Gothic"/>
              <a:ea typeface="Century Gothic"/>
              <a:cs typeface="Century Gothic"/>
              <a:sym typeface="Century Gothic"/>
            </a:endParaRPr>
          </a:p>
        </p:txBody>
      </p:sp>
      <p:sp>
        <p:nvSpPr>
          <p:cNvPr id="220" name="Google Shape;220;p13"/>
          <p:cNvSpPr txBox="1"/>
          <p:nvPr/>
        </p:nvSpPr>
        <p:spPr>
          <a:xfrm>
            <a:off x="1274850" y="3301500"/>
            <a:ext cx="2118900" cy="6480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Ministère de la santé - cadres supérieurs</a:t>
            </a:r>
            <a:endParaRPr b="1" i="0" sz="1400" u="none" cap="none" strike="noStrike">
              <a:solidFill>
                <a:schemeClr val="lt1"/>
              </a:solidFill>
              <a:latin typeface="Arial"/>
              <a:ea typeface="Arial"/>
              <a:cs typeface="Arial"/>
              <a:sym typeface="Arial"/>
            </a:endParaRPr>
          </a:p>
        </p:txBody>
      </p:sp>
      <p:sp>
        <p:nvSpPr>
          <p:cNvPr id="221" name="Google Shape;221;p13"/>
          <p:cNvSpPr txBox="1"/>
          <p:nvPr/>
        </p:nvSpPr>
        <p:spPr>
          <a:xfrm>
            <a:off x="1162050" y="3949500"/>
            <a:ext cx="2344500" cy="8958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Directeurs et responsables de la gestion de des hôpitaux</a:t>
            </a:r>
            <a:endParaRPr b="1" i="0" sz="1600" u="none" cap="none" strike="noStrike">
              <a:solidFill>
                <a:schemeClr val="lt1"/>
              </a:solidFill>
              <a:latin typeface="Arial"/>
              <a:ea typeface="Arial"/>
              <a:cs typeface="Arial"/>
              <a:sym typeface="Arial"/>
            </a:endParaRPr>
          </a:p>
        </p:txBody>
      </p:sp>
      <p:cxnSp>
        <p:nvCxnSpPr>
          <p:cNvPr id="222" name="Google Shape;222;p13"/>
          <p:cNvCxnSpPr/>
          <p:nvPr/>
        </p:nvCxnSpPr>
        <p:spPr>
          <a:xfrm>
            <a:off x="1049100" y="3183647"/>
            <a:ext cx="2570400" cy="0"/>
          </a:xfrm>
          <a:prstGeom prst="straightConnector1">
            <a:avLst/>
          </a:prstGeom>
          <a:noFill/>
          <a:ln cap="flat" cmpd="sng" w="28575">
            <a:solidFill>
              <a:schemeClr val="lt1"/>
            </a:solidFill>
            <a:prstDash val="solid"/>
            <a:round/>
            <a:headEnd len="sm" w="sm" type="none"/>
            <a:tailEnd len="sm" w="sm" type="none"/>
          </a:ln>
        </p:spPr>
      </p:cxnSp>
      <p:pic>
        <p:nvPicPr>
          <p:cNvPr id="223" name="Google Shape;223;p13"/>
          <p:cNvPicPr preferRelativeResize="0"/>
          <p:nvPr/>
        </p:nvPicPr>
        <p:blipFill rotWithShape="1">
          <a:blip r:embed="rId3">
            <a:alphaModFix/>
          </a:blip>
          <a:srcRect b="0" l="0" r="0" t="0"/>
          <a:stretch/>
        </p:blipFill>
        <p:spPr>
          <a:xfrm>
            <a:off x="1787050" y="1888050"/>
            <a:ext cx="1094500" cy="1094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4"/>
          <p:cNvSpPr txBox="1"/>
          <p:nvPr>
            <p:ph type="title"/>
          </p:nvPr>
        </p:nvSpPr>
        <p:spPr>
          <a:xfrm>
            <a:off x="311700" y="1523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Formation à la gestion - approche </a:t>
            </a:r>
            <a:endParaRPr/>
          </a:p>
        </p:txBody>
      </p:sp>
      <p:sp>
        <p:nvSpPr>
          <p:cNvPr id="229" name="Google Shape;229;p14"/>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30" name="Google Shape;230;p14"/>
          <p:cNvSpPr txBox="1"/>
          <p:nvPr>
            <p:ph idx="1" type="body"/>
          </p:nvPr>
        </p:nvSpPr>
        <p:spPr>
          <a:xfrm>
            <a:off x="311700" y="712925"/>
            <a:ext cx="5225700" cy="4527000"/>
          </a:xfrm>
          <a:prstGeom prst="rect">
            <a:avLst/>
          </a:prstGeom>
          <a:noFill/>
          <a:ln>
            <a:noFill/>
          </a:ln>
        </p:spPr>
        <p:txBody>
          <a:bodyPr anchorCtr="0" anchor="t" bIns="91425" lIns="0" spcFirstLastPara="1" rIns="0" wrap="square" tIns="91425">
            <a:spAutoFit/>
          </a:bodyPr>
          <a:lstStyle/>
          <a:p>
            <a:pPr indent="-311150" lvl="0" marL="457200" rtl="0" algn="l">
              <a:lnSpc>
                <a:spcPct val="115000"/>
              </a:lnSpc>
              <a:spcBef>
                <a:spcPts val="0"/>
              </a:spcBef>
              <a:spcAft>
                <a:spcPts val="0"/>
              </a:spcAft>
              <a:buClr>
                <a:schemeClr val="dk2"/>
              </a:buClr>
              <a:buSzPts val="1300"/>
              <a:buChar char="●"/>
            </a:pPr>
            <a:r>
              <a:rPr b="1" lang="en" sz="1300">
                <a:solidFill>
                  <a:schemeClr val="dk2"/>
                </a:solidFill>
              </a:rPr>
              <a:t>Sessions plénières </a:t>
            </a:r>
            <a:r>
              <a:rPr lang="en" sz="1300">
                <a:solidFill>
                  <a:schemeClr val="dk2"/>
                </a:solidFill>
              </a:rPr>
              <a:t>pour développer une approche théorique sur les centrales PSA et les systèmes de distribution d'oxygène.</a:t>
            </a:r>
            <a:endParaRPr sz="1300">
              <a:solidFill>
                <a:schemeClr val="dk2"/>
              </a:solidFill>
            </a:endParaRPr>
          </a:p>
          <a:p>
            <a:pPr indent="-311150" lvl="0" marL="457200" rtl="0" algn="l">
              <a:lnSpc>
                <a:spcPct val="115000"/>
              </a:lnSpc>
              <a:spcBef>
                <a:spcPts val="0"/>
              </a:spcBef>
              <a:spcAft>
                <a:spcPts val="0"/>
              </a:spcAft>
              <a:buClr>
                <a:schemeClr val="dk2"/>
              </a:buClr>
              <a:buSzPts val="1300"/>
              <a:buChar char="●"/>
            </a:pPr>
            <a:r>
              <a:rPr lang="en" sz="1300">
                <a:solidFill>
                  <a:schemeClr val="dk2"/>
                </a:solidFill>
              </a:rPr>
              <a:t>Briefing sur la </a:t>
            </a:r>
            <a:r>
              <a:rPr b="1" lang="en" sz="1300">
                <a:solidFill>
                  <a:schemeClr val="dk2"/>
                </a:solidFill>
              </a:rPr>
              <a:t>budgétisation, les ressources humaines, la chaîne d'approvisionnement, la garantie, les contrats de service.</a:t>
            </a:r>
            <a:endParaRPr b="1" sz="1300">
              <a:solidFill>
                <a:schemeClr val="dk2"/>
              </a:solidFill>
            </a:endParaRPr>
          </a:p>
          <a:p>
            <a:pPr indent="-311150" lvl="0" marL="457200" rtl="0" algn="l">
              <a:lnSpc>
                <a:spcPct val="115000"/>
              </a:lnSpc>
              <a:spcBef>
                <a:spcPts val="0"/>
              </a:spcBef>
              <a:spcAft>
                <a:spcPts val="0"/>
              </a:spcAft>
              <a:buClr>
                <a:schemeClr val="dk2"/>
              </a:buClr>
              <a:buSzPts val="1300"/>
              <a:buChar char="●"/>
            </a:pPr>
            <a:r>
              <a:rPr b="1" lang="en" sz="1300">
                <a:solidFill>
                  <a:schemeClr val="dk2"/>
                </a:solidFill>
              </a:rPr>
              <a:t>Visite de la centrale PSA pour un apprentissage pratique.</a:t>
            </a:r>
            <a:endParaRPr b="1" sz="1300">
              <a:solidFill>
                <a:schemeClr val="dk2"/>
              </a:solidFill>
            </a:endParaRPr>
          </a:p>
          <a:p>
            <a:pPr indent="-311150" lvl="0" marL="457200" rtl="0" algn="l">
              <a:lnSpc>
                <a:spcPct val="115000"/>
              </a:lnSpc>
              <a:spcBef>
                <a:spcPts val="0"/>
              </a:spcBef>
              <a:spcAft>
                <a:spcPts val="0"/>
              </a:spcAft>
              <a:buClr>
                <a:schemeClr val="dk2"/>
              </a:buClr>
              <a:buSzPts val="1300"/>
              <a:buChar char="●"/>
            </a:pPr>
            <a:r>
              <a:rPr lang="en" sz="1300">
                <a:solidFill>
                  <a:schemeClr val="dk2"/>
                </a:solidFill>
              </a:rPr>
              <a:t>Vidéos et études de cas pour sensibiliser à</a:t>
            </a:r>
            <a:r>
              <a:rPr b="1" lang="en" sz="1300">
                <a:solidFill>
                  <a:schemeClr val="dk2"/>
                </a:solidFill>
              </a:rPr>
              <a:t> la sécurité de l'oxygène médical et à la réduction des risques.</a:t>
            </a:r>
            <a:endParaRPr b="1" sz="1300">
              <a:solidFill>
                <a:schemeClr val="dk2"/>
              </a:solidFill>
            </a:endParaRPr>
          </a:p>
          <a:p>
            <a:pPr indent="-311150" lvl="0" marL="457200" rtl="0" algn="l">
              <a:lnSpc>
                <a:spcPct val="115000"/>
              </a:lnSpc>
              <a:spcBef>
                <a:spcPts val="0"/>
              </a:spcBef>
              <a:spcAft>
                <a:spcPts val="0"/>
              </a:spcAft>
              <a:buClr>
                <a:schemeClr val="dk2"/>
              </a:buClr>
              <a:buSzPts val="1300"/>
              <a:buChar char="●"/>
            </a:pPr>
            <a:r>
              <a:rPr lang="en" sz="1300">
                <a:solidFill>
                  <a:schemeClr val="dk2"/>
                </a:solidFill>
              </a:rPr>
              <a:t>Examen </a:t>
            </a:r>
            <a:r>
              <a:rPr b="1" lang="en" sz="1300">
                <a:solidFill>
                  <a:schemeClr val="dk2"/>
                </a:solidFill>
              </a:rPr>
              <a:t>des listes de contrôle quotidiennes </a:t>
            </a:r>
            <a:r>
              <a:rPr lang="en" sz="1300">
                <a:solidFill>
                  <a:schemeClr val="dk2"/>
                </a:solidFill>
              </a:rPr>
              <a:t>des opérateurs de la centrale pour  familiariser la direction avec les travaux à effectuer.</a:t>
            </a:r>
            <a:endParaRPr sz="1300">
              <a:solidFill>
                <a:schemeClr val="dk2"/>
              </a:solidFill>
            </a:endParaRPr>
          </a:p>
          <a:p>
            <a:pPr indent="-311150" lvl="0" marL="457200" rtl="0" algn="l">
              <a:lnSpc>
                <a:spcPct val="115000"/>
              </a:lnSpc>
              <a:spcBef>
                <a:spcPts val="0"/>
              </a:spcBef>
              <a:spcAft>
                <a:spcPts val="0"/>
              </a:spcAft>
              <a:buClr>
                <a:schemeClr val="dk2"/>
              </a:buClr>
              <a:buSzPts val="1300"/>
              <a:buChar char="●"/>
            </a:pPr>
            <a:r>
              <a:rPr b="1" lang="en" sz="1300">
                <a:solidFill>
                  <a:schemeClr val="dk2"/>
                </a:solidFill>
              </a:rPr>
              <a:t>Exemples </a:t>
            </a:r>
            <a:r>
              <a:rPr lang="en" sz="1300">
                <a:solidFill>
                  <a:schemeClr val="dk2"/>
                </a:solidFill>
              </a:rPr>
              <a:t>des circonstances qui ont conduit aux défaillances des centrales dans le cadre des activités</a:t>
            </a:r>
            <a:r>
              <a:rPr b="1" lang="en" sz="1300">
                <a:solidFill>
                  <a:schemeClr val="dk2"/>
                </a:solidFill>
              </a:rPr>
              <a:t> " Trouver et Réparer " (Find &amp; Fix) de BHI.</a:t>
            </a:r>
            <a:endParaRPr b="1" sz="1300">
              <a:solidFill>
                <a:schemeClr val="dk2"/>
              </a:solidFill>
            </a:endParaRPr>
          </a:p>
          <a:p>
            <a:pPr indent="-311150" lvl="0" marL="457200" rtl="0" algn="l">
              <a:lnSpc>
                <a:spcPct val="115000"/>
              </a:lnSpc>
              <a:spcBef>
                <a:spcPts val="0"/>
              </a:spcBef>
              <a:spcAft>
                <a:spcPts val="0"/>
              </a:spcAft>
              <a:buClr>
                <a:schemeClr val="dk2"/>
              </a:buClr>
              <a:buSzPts val="1300"/>
              <a:buChar char="●"/>
            </a:pPr>
            <a:r>
              <a:rPr lang="en" sz="1300">
                <a:solidFill>
                  <a:schemeClr val="dk2"/>
                </a:solidFill>
              </a:rPr>
              <a:t>Discussion sur l</a:t>
            </a:r>
            <a:r>
              <a:rPr b="1" lang="en" sz="1300">
                <a:solidFill>
                  <a:schemeClr val="dk2"/>
                </a:solidFill>
              </a:rPr>
              <a:t>es pièces de rechange</a:t>
            </a:r>
            <a:r>
              <a:rPr lang="en" sz="1300">
                <a:solidFill>
                  <a:schemeClr val="dk2"/>
                </a:solidFill>
              </a:rPr>
              <a:t> et la </a:t>
            </a:r>
            <a:r>
              <a:rPr b="1" lang="en" sz="1300">
                <a:solidFill>
                  <a:schemeClr val="dk2"/>
                </a:solidFill>
              </a:rPr>
              <a:t>maintenance préventive.</a:t>
            </a:r>
            <a:endParaRPr b="1" sz="1300">
              <a:solidFill>
                <a:schemeClr val="dk2"/>
              </a:solidFill>
            </a:endParaRPr>
          </a:p>
          <a:p>
            <a:pPr indent="-311150" lvl="0" marL="457200" rtl="0" algn="l">
              <a:lnSpc>
                <a:spcPct val="115000"/>
              </a:lnSpc>
              <a:spcBef>
                <a:spcPts val="0"/>
              </a:spcBef>
              <a:spcAft>
                <a:spcPts val="0"/>
              </a:spcAft>
              <a:buClr>
                <a:schemeClr val="dk2"/>
              </a:buClr>
              <a:buSzPts val="1300"/>
              <a:buChar char="●"/>
            </a:pPr>
            <a:r>
              <a:rPr b="1" lang="en" sz="1300">
                <a:solidFill>
                  <a:schemeClr val="dk2"/>
                </a:solidFill>
              </a:rPr>
              <a:t>Ateliers interactifs </a:t>
            </a:r>
            <a:r>
              <a:rPr lang="en" sz="1300">
                <a:solidFill>
                  <a:schemeClr val="dk2"/>
                </a:solidFill>
              </a:rPr>
              <a:t>pour augmenter la participation des stagiaires et renforcer les concepts clés</a:t>
            </a:r>
            <a:endParaRPr sz="1300">
              <a:solidFill>
                <a:schemeClr val="dk2"/>
              </a:solidFill>
            </a:endParaRPr>
          </a:p>
        </p:txBody>
      </p:sp>
      <p:sp>
        <p:nvSpPr>
          <p:cNvPr id="231" name="Google Shape;231;p14"/>
          <p:cNvSpPr txBox="1"/>
          <p:nvPr/>
        </p:nvSpPr>
        <p:spPr>
          <a:xfrm>
            <a:off x="6416750" y="735850"/>
            <a:ext cx="2241600" cy="400200"/>
          </a:xfrm>
          <a:prstGeom prst="rect">
            <a:avLst/>
          </a:prstGeom>
          <a:solidFill>
            <a:schemeClr val="lt1"/>
          </a:solidFill>
          <a:ln>
            <a:noFill/>
          </a:ln>
        </p:spPr>
        <p:txBody>
          <a:bodyPr anchorCtr="0" anchor="t" bIns="91425" lIns="0"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chemeClr val="dk2"/>
                </a:solidFill>
                <a:latin typeface="Century Gothic"/>
                <a:ea typeface="Century Gothic"/>
                <a:cs typeface="Century Gothic"/>
                <a:sym typeface="Century Gothic"/>
              </a:rPr>
              <a:t>Agenda de la formation</a:t>
            </a:r>
            <a:endParaRPr b="0" i="0" sz="1600" u="none" cap="none" strike="noStrike">
              <a:solidFill>
                <a:srgbClr val="000000"/>
              </a:solidFill>
              <a:latin typeface="Arial"/>
              <a:ea typeface="Arial"/>
              <a:cs typeface="Arial"/>
              <a:sym typeface="Arial"/>
            </a:endParaRPr>
          </a:p>
        </p:txBody>
      </p:sp>
      <p:pic>
        <p:nvPicPr>
          <p:cNvPr id="232" name="Google Shape;232;p14"/>
          <p:cNvPicPr preferRelativeResize="0"/>
          <p:nvPr/>
        </p:nvPicPr>
        <p:blipFill>
          <a:blip r:embed="rId3">
            <a:alphaModFix/>
          </a:blip>
          <a:stretch>
            <a:fillRect/>
          </a:stretch>
        </p:blipFill>
        <p:spPr>
          <a:xfrm>
            <a:off x="5633375" y="1209200"/>
            <a:ext cx="2527508" cy="3592968"/>
          </a:xfrm>
          <a:prstGeom prst="rect">
            <a:avLst/>
          </a:prstGeom>
          <a:noFill/>
          <a:ln>
            <a:noFill/>
          </a:ln>
        </p:spPr>
      </p:pic>
      <p:pic>
        <p:nvPicPr>
          <p:cNvPr id="233" name="Google Shape;233;p14"/>
          <p:cNvPicPr preferRelativeResize="0"/>
          <p:nvPr/>
        </p:nvPicPr>
        <p:blipFill>
          <a:blip r:embed="rId4">
            <a:alphaModFix/>
          </a:blip>
          <a:stretch>
            <a:fillRect/>
          </a:stretch>
        </p:blipFill>
        <p:spPr>
          <a:xfrm>
            <a:off x="8256850" y="3997525"/>
            <a:ext cx="804650" cy="804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5"/>
          <p:cNvSpPr txBox="1"/>
          <p:nvPr>
            <p:ph type="title"/>
          </p:nvPr>
        </p:nvSpPr>
        <p:spPr>
          <a:xfrm>
            <a:off x="313200" y="152400"/>
            <a:ext cx="77085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Formation à la gestion - session plénières</a:t>
            </a:r>
            <a:endParaRPr/>
          </a:p>
        </p:txBody>
      </p:sp>
      <p:sp>
        <p:nvSpPr>
          <p:cNvPr id="239" name="Google Shape;239;p15"/>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40" name="Google Shape;240;p15"/>
          <p:cNvSpPr txBox="1"/>
          <p:nvPr>
            <p:ph idx="1" type="body"/>
          </p:nvPr>
        </p:nvSpPr>
        <p:spPr>
          <a:xfrm>
            <a:off x="311700" y="779725"/>
            <a:ext cx="4692600" cy="40665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b="1" lang="en" sz="1300" u="sng"/>
              <a:t>Thèmes à traiter:</a:t>
            </a:r>
            <a:endParaRPr b="1" sz="1300" u="sng"/>
          </a:p>
          <a:p>
            <a:pPr indent="-311150" lvl="0" marL="457200" rtl="0" algn="l">
              <a:lnSpc>
                <a:spcPct val="115000"/>
              </a:lnSpc>
              <a:spcBef>
                <a:spcPts val="0"/>
              </a:spcBef>
              <a:spcAft>
                <a:spcPts val="0"/>
              </a:spcAft>
              <a:buSzPts val="1300"/>
              <a:buChar char="●"/>
            </a:pPr>
            <a:r>
              <a:rPr lang="en" sz="1300"/>
              <a:t>Introduction à </a:t>
            </a:r>
            <a:r>
              <a:rPr b="1" lang="en" sz="1300"/>
              <a:t>l'oxygène médical </a:t>
            </a:r>
            <a:r>
              <a:rPr lang="en" sz="1300"/>
              <a:t>et aux </a:t>
            </a:r>
            <a:r>
              <a:rPr b="1" lang="en" sz="1300"/>
              <a:t>centrales d'oxygène PSA</a:t>
            </a:r>
            <a:endParaRPr b="1" sz="1300"/>
          </a:p>
          <a:p>
            <a:pPr indent="-311150" lvl="0" marL="457200" rtl="0" algn="l">
              <a:lnSpc>
                <a:spcPct val="115000"/>
              </a:lnSpc>
              <a:spcBef>
                <a:spcPts val="0"/>
              </a:spcBef>
              <a:spcAft>
                <a:spcPts val="0"/>
              </a:spcAft>
              <a:buSzPts val="1300"/>
              <a:buChar char="●"/>
            </a:pPr>
            <a:r>
              <a:rPr b="1" lang="en" sz="1300"/>
              <a:t>Sécurité et atténuation des risques</a:t>
            </a:r>
            <a:endParaRPr sz="1300"/>
          </a:p>
          <a:p>
            <a:pPr indent="-311150" lvl="0" marL="457200" rtl="0" algn="l">
              <a:lnSpc>
                <a:spcPct val="115000"/>
              </a:lnSpc>
              <a:spcBef>
                <a:spcPts val="0"/>
              </a:spcBef>
              <a:spcAft>
                <a:spcPts val="0"/>
              </a:spcAft>
              <a:buSzPts val="1300"/>
              <a:buChar char="●"/>
            </a:pPr>
            <a:r>
              <a:rPr lang="en" sz="1300"/>
              <a:t>Aperçu des </a:t>
            </a:r>
            <a:r>
              <a:rPr b="1" lang="en" sz="1300"/>
              <a:t>composants </a:t>
            </a:r>
            <a:r>
              <a:rPr lang="en" sz="1300"/>
              <a:t>et du </a:t>
            </a:r>
            <a:r>
              <a:rPr b="1" lang="en" sz="1300"/>
              <a:t>fonctionnement de la centrale PSA</a:t>
            </a:r>
            <a:endParaRPr b="1" sz="1300"/>
          </a:p>
          <a:p>
            <a:pPr indent="-311150" lvl="0" marL="457200" rtl="0" algn="l">
              <a:lnSpc>
                <a:spcPct val="115000"/>
              </a:lnSpc>
              <a:spcBef>
                <a:spcPts val="0"/>
              </a:spcBef>
              <a:spcAft>
                <a:spcPts val="0"/>
              </a:spcAft>
              <a:buSzPts val="1300"/>
              <a:buChar char="●"/>
            </a:pPr>
            <a:r>
              <a:rPr b="1" lang="en" sz="1300"/>
              <a:t>Find and Fix (Trouver et réparer) </a:t>
            </a:r>
            <a:r>
              <a:rPr lang="en" sz="1300"/>
              <a:t>observations et leçons tirées de l'expérience </a:t>
            </a:r>
            <a:endParaRPr sz="1300"/>
          </a:p>
          <a:p>
            <a:pPr indent="-311150" lvl="0" marL="457200" rtl="0" algn="l">
              <a:lnSpc>
                <a:spcPct val="115000"/>
              </a:lnSpc>
              <a:spcBef>
                <a:spcPts val="0"/>
              </a:spcBef>
              <a:spcAft>
                <a:spcPts val="0"/>
              </a:spcAft>
              <a:buSzPts val="1300"/>
              <a:buChar char="●"/>
            </a:pPr>
            <a:r>
              <a:rPr b="1" lang="en" sz="1300"/>
              <a:t>Conditions de fonctionnement </a:t>
            </a:r>
            <a:r>
              <a:rPr lang="en" sz="1300"/>
              <a:t>des centrales PSA</a:t>
            </a:r>
            <a:endParaRPr sz="1300"/>
          </a:p>
          <a:p>
            <a:pPr indent="-311150" lvl="0" marL="457200" rtl="0" algn="l">
              <a:lnSpc>
                <a:spcPct val="115000"/>
              </a:lnSpc>
              <a:spcBef>
                <a:spcPts val="0"/>
              </a:spcBef>
              <a:spcAft>
                <a:spcPts val="0"/>
              </a:spcAft>
              <a:buSzPts val="1300"/>
              <a:buChar char="●"/>
            </a:pPr>
            <a:r>
              <a:rPr lang="en" sz="1300"/>
              <a:t>Aperçu de la</a:t>
            </a:r>
            <a:r>
              <a:rPr b="1" lang="en" sz="1300"/>
              <a:t> maintenance </a:t>
            </a:r>
            <a:r>
              <a:rPr lang="en" sz="1300"/>
              <a:t>des centrales PSA</a:t>
            </a:r>
            <a:endParaRPr sz="1300"/>
          </a:p>
          <a:p>
            <a:pPr indent="-311150" lvl="0" marL="457200" rtl="0" algn="l">
              <a:lnSpc>
                <a:spcPct val="115000"/>
              </a:lnSpc>
              <a:spcBef>
                <a:spcPts val="0"/>
              </a:spcBef>
              <a:spcAft>
                <a:spcPts val="0"/>
              </a:spcAft>
              <a:buSzPts val="1300"/>
              <a:buChar char="●"/>
            </a:pPr>
            <a:r>
              <a:rPr b="1" lang="en" sz="1300"/>
              <a:t>Ressources humaines, </a:t>
            </a:r>
            <a:r>
              <a:rPr lang="en" sz="1300"/>
              <a:t>y compris les besoins en </a:t>
            </a:r>
            <a:r>
              <a:rPr b="1" lang="en" sz="1300"/>
              <a:t>personnel et le renforcement des capacités </a:t>
            </a:r>
            <a:r>
              <a:rPr lang="en" sz="1300"/>
              <a:t>pour la maintenance de la centrale PSA</a:t>
            </a:r>
            <a:endParaRPr sz="1300"/>
          </a:p>
          <a:p>
            <a:pPr indent="-311150" lvl="0" marL="457200" rtl="0" algn="l">
              <a:lnSpc>
                <a:spcPct val="115000"/>
              </a:lnSpc>
              <a:spcBef>
                <a:spcPts val="0"/>
              </a:spcBef>
              <a:spcAft>
                <a:spcPts val="0"/>
              </a:spcAft>
              <a:buSzPts val="1300"/>
              <a:buChar char="●"/>
            </a:pPr>
            <a:r>
              <a:rPr b="1" lang="en" sz="1300"/>
              <a:t>Budgétisation </a:t>
            </a:r>
            <a:r>
              <a:rPr lang="en" sz="1300"/>
              <a:t>des opérations de la centrale PSA, de la distribution d'oxygène et de la maintenance</a:t>
            </a:r>
            <a:endParaRPr sz="1300"/>
          </a:p>
          <a:p>
            <a:pPr indent="-311150" lvl="0" marL="457200" rtl="0" algn="l">
              <a:lnSpc>
                <a:spcPct val="115000"/>
              </a:lnSpc>
              <a:spcBef>
                <a:spcPts val="0"/>
              </a:spcBef>
              <a:spcAft>
                <a:spcPts val="0"/>
              </a:spcAft>
              <a:buSzPts val="1300"/>
              <a:buChar char="●"/>
            </a:pPr>
            <a:r>
              <a:rPr b="1" lang="en" sz="1300"/>
              <a:t>Perspectives d'avenir - Gestion </a:t>
            </a:r>
            <a:r>
              <a:rPr lang="en" sz="1300"/>
              <a:t>de la centrale PSA pour un approvisionnement en oxygène</a:t>
            </a:r>
            <a:r>
              <a:rPr b="1" lang="en" sz="1300"/>
              <a:t> pérenne</a:t>
            </a:r>
            <a:endParaRPr b="1" sz="1300"/>
          </a:p>
        </p:txBody>
      </p:sp>
      <p:pic>
        <p:nvPicPr>
          <p:cNvPr id="241" name="Google Shape;241;p15"/>
          <p:cNvPicPr preferRelativeResize="0"/>
          <p:nvPr/>
        </p:nvPicPr>
        <p:blipFill rotWithShape="1">
          <a:blip r:embed="rId3">
            <a:alphaModFix/>
          </a:blip>
          <a:srcRect b="0" l="0" r="0" t="0"/>
          <a:stretch/>
        </p:blipFill>
        <p:spPr>
          <a:xfrm>
            <a:off x="5401800" y="1316150"/>
            <a:ext cx="3430502" cy="2389398"/>
          </a:xfrm>
          <a:prstGeom prst="rect">
            <a:avLst/>
          </a:prstGeom>
          <a:noFill/>
          <a:ln cap="flat" cmpd="sng" w="38100">
            <a:solidFill>
              <a:srgbClr val="B1C67D"/>
            </a:solidFill>
            <a:prstDash val="solid"/>
            <a:round/>
            <a:headEnd len="sm" w="sm" type="none"/>
            <a:tailEnd len="sm" w="sm" type="none"/>
          </a:ln>
        </p:spPr>
      </p:pic>
      <p:sp>
        <p:nvSpPr>
          <p:cNvPr id="242" name="Google Shape;242;p15"/>
          <p:cNvSpPr txBox="1"/>
          <p:nvPr/>
        </p:nvSpPr>
        <p:spPr>
          <a:xfrm>
            <a:off x="5340888" y="3861400"/>
            <a:ext cx="38031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Formation des cadres supérieurs en Sierra Leone : Un responsable du secteur de la santé pose une question pendant le module de budgétisation des opérations de PSA.</a:t>
            </a:r>
            <a:endParaRPr b="0" i="0" sz="6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6"/>
          <p:cNvSpPr txBox="1"/>
          <p:nvPr>
            <p:ph type="title"/>
          </p:nvPr>
        </p:nvSpPr>
        <p:spPr>
          <a:xfrm>
            <a:off x="311700" y="307700"/>
            <a:ext cx="4045200" cy="1477500"/>
          </a:xfrm>
          <a:prstGeom prst="rect">
            <a:avLst/>
          </a:prstGeom>
          <a:noFill/>
          <a:ln>
            <a:noFill/>
          </a:ln>
        </p:spPr>
        <p:txBody>
          <a:bodyPr anchorCtr="0" anchor="b" bIns="91425" lIns="0" spcFirstLastPara="1" rIns="91425" wrap="square" tIns="91425">
            <a:spAutoFit/>
          </a:bodyPr>
          <a:lstStyle/>
          <a:p>
            <a:pPr indent="0" lvl="0" marL="0" rtl="0" algn="ctr">
              <a:lnSpc>
                <a:spcPct val="100000"/>
              </a:lnSpc>
              <a:spcBef>
                <a:spcPts val="0"/>
              </a:spcBef>
              <a:spcAft>
                <a:spcPts val="0"/>
              </a:spcAft>
              <a:buSzPts val="4200"/>
              <a:buNone/>
            </a:pPr>
            <a:r>
              <a:rPr lang="en"/>
              <a:t>Formation à la maintenance</a:t>
            </a:r>
            <a:endParaRPr/>
          </a:p>
        </p:txBody>
      </p:sp>
      <p:sp>
        <p:nvSpPr>
          <p:cNvPr id="248" name="Google Shape;248;p1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49" name="Google Shape;249;p16"/>
          <p:cNvSpPr txBox="1"/>
          <p:nvPr/>
        </p:nvSpPr>
        <p:spPr>
          <a:xfrm>
            <a:off x="4975675" y="0"/>
            <a:ext cx="3748800" cy="879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1" i="0" lang="en" sz="2100" u="none" cap="none" strike="noStrike">
                <a:solidFill>
                  <a:schemeClr val="dk2"/>
                </a:solidFill>
                <a:latin typeface="Century Gothic"/>
                <a:ea typeface="Century Gothic"/>
                <a:cs typeface="Century Gothic"/>
                <a:sym typeface="Century Gothic"/>
              </a:rPr>
              <a:t>Cinq jours de formation intensive</a:t>
            </a:r>
            <a:endParaRPr b="1" i="0" sz="2100" u="none" cap="none" strike="noStrike">
              <a:solidFill>
                <a:schemeClr val="dk2"/>
              </a:solidFill>
              <a:latin typeface="Century Gothic"/>
              <a:ea typeface="Century Gothic"/>
              <a:cs typeface="Century Gothic"/>
              <a:sym typeface="Century Gothic"/>
            </a:endParaRPr>
          </a:p>
        </p:txBody>
      </p:sp>
      <p:sp>
        <p:nvSpPr>
          <p:cNvPr id="250" name="Google Shape;250;p16"/>
          <p:cNvSpPr txBox="1"/>
          <p:nvPr/>
        </p:nvSpPr>
        <p:spPr>
          <a:xfrm>
            <a:off x="5083500" y="971325"/>
            <a:ext cx="37488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0" i="0" lang="en" sz="2100" u="none" cap="none" strike="noStrike">
                <a:solidFill>
                  <a:schemeClr val="dk2"/>
                </a:solidFill>
                <a:latin typeface="Century Gothic"/>
                <a:ea typeface="Century Gothic"/>
                <a:cs typeface="Century Gothic"/>
                <a:sym typeface="Century Gothic"/>
              </a:rPr>
              <a:t>Niveau élémentaire </a:t>
            </a:r>
            <a:endParaRPr b="0" i="0" sz="2100" u="none" cap="none" strike="noStrike">
              <a:solidFill>
                <a:schemeClr val="dk2"/>
              </a:solidFill>
              <a:latin typeface="Century Gothic"/>
              <a:ea typeface="Century Gothic"/>
              <a:cs typeface="Century Gothic"/>
              <a:sym typeface="Century Gothic"/>
            </a:endParaRPr>
          </a:p>
        </p:txBody>
      </p:sp>
      <p:sp>
        <p:nvSpPr>
          <p:cNvPr id="251" name="Google Shape;251;p16"/>
          <p:cNvSpPr txBox="1"/>
          <p:nvPr/>
        </p:nvSpPr>
        <p:spPr>
          <a:xfrm>
            <a:off x="633375" y="3301500"/>
            <a:ext cx="3361800" cy="1673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Ingénieurs biomédicaux et techniciens</a:t>
            </a:r>
            <a:endParaRPr b="1" i="0" sz="1400" u="none" cap="none" strike="noStrike">
              <a:solidFill>
                <a:schemeClr val="lt1"/>
              </a:solidFill>
              <a:latin typeface="Century Gothic"/>
              <a:ea typeface="Century Gothic"/>
              <a:cs typeface="Century Gothic"/>
              <a:sym typeface="Century Gothic"/>
            </a:endParaRPr>
          </a:p>
          <a:p>
            <a:pPr indent="0" lvl="0" marL="0" marR="0" rtl="0" algn="ctr">
              <a:lnSpc>
                <a:spcPct val="115000"/>
              </a:lnSpc>
              <a:spcBef>
                <a:spcPts val="1200"/>
              </a:spcBef>
              <a:spcAft>
                <a:spcPts val="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Gestionnaires d'infrastructures</a:t>
            </a:r>
            <a:endParaRPr b="1" i="0" sz="1400" u="none" cap="none" strike="noStrike">
              <a:solidFill>
                <a:schemeClr val="lt1"/>
              </a:solidFill>
              <a:latin typeface="Century Gothic"/>
              <a:ea typeface="Century Gothic"/>
              <a:cs typeface="Century Gothic"/>
              <a:sym typeface="Century Gothic"/>
            </a:endParaRPr>
          </a:p>
          <a:p>
            <a:pPr indent="0" lvl="0" marL="0" marR="0" rtl="0" algn="ctr">
              <a:lnSpc>
                <a:spcPct val="115000"/>
              </a:lnSpc>
              <a:spcBef>
                <a:spcPts val="1000"/>
              </a:spcBef>
              <a:spcAft>
                <a:spcPts val="1000"/>
              </a:spcAft>
              <a:buClr>
                <a:schemeClr val="dk1"/>
              </a:buClr>
              <a:buSzPts val="1100"/>
              <a:buFont typeface="Arial"/>
              <a:buNone/>
            </a:pPr>
            <a:r>
              <a:rPr b="1" i="0" lang="en" sz="1400" u="none" cap="none" strike="noStrike">
                <a:solidFill>
                  <a:schemeClr val="lt1"/>
                </a:solidFill>
                <a:latin typeface="Century Gothic"/>
                <a:ea typeface="Century Gothic"/>
                <a:cs typeface="Century Gothic"/>
                <a:sym typeface="Century Gothic"/>
              </a:rPr>
              <a:t>Personnel des opérations des hôpitaux</a:t>
            </a:r>
            <a:endParaRPr b="1" i="0" sz="1400" u="none" cap="none" strike="noStrike">
              <a:solidFill>
                <a:schemeClr val="lt1"/>
              </a:solidFill>
              <a:latin typeface="Century Gothic"/>
              <a:ea typeface="Century Gothic"/>
              <a:cs typeface="Century Gothic"/>
              <a:sym typeface="Century Gothic"/>
            </a:endParaRPr>
          </a:p>
        </p:txBody>
      </p:sp>
      <p:sp>
        <p:nvSpPr>
          <p:cNvPr id="252" name="Google Shape;252;p16"/>
          <p:cNvSpPr txBox="1"/>
          <p:nvPr/>
        </p:nvSpPr>
        <p:spPr>
          <a:xfrm>
            <a:off x="4660825" y="1623600"/>
            <a:ext cx="4378500" cy="3374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rgbClr val="595959"/>
                </a:solidFill>
                <a:latin typeface="Century Gothic"/>
                <a:ea typeface="Century Gothic"/>
                <a:cs typeface="Century Gothic"/>
                <a:sym typeface="Century Gothic"/>
              </a:rPr>
              <a:t>Objectif</a:t>
            </a:r>
            <a:r>
              <a:rPr b="0" i="0" lang="en" sz="1400" u="none" cap="none" strike="noStrike">
                <a:solidFill>
                  <a:srgbClr val="595959"/>
                </a:solidFill>
                <a:latin typeface="Century Gothic"/>
                <a:ea typeface="Century Gothic"/>
                <a:cs typeface="Century Gothic"/>
                <a:sym typeface="Century Gothic"/>
              </a:rPr>
              <a:t>: Préparer les ingénieurs biomédicaux, les techniciens, les gestionnaires </a:t>
            </a:r>
            <a:r>
              <a:rPr b="0" i="0" lang="en" sz="1400" u="none" cap="none" strike="noStrike">
                <a:solidFill>
                  <a:schemeClr val="dk2"/>
                </a:solidFill>
                <a:latin typeface="Century Gothic"/>
                <a:ea typeface="Century Gothic"/>
                <a:cs typeface="Century Gothic"/>
                <a:sym typeface="Century Gothic"/>
              </a:rPr>
              <a:t>des infrastructures </a:t>
            </a:r>
            <a:r>
              <a:rPr b="0" i="0" lang="en" sz="1400" u="none" cap="none" strike="noStrike">
                <a:solidFill>
                  <a:srgbClr val="595959"/>
                </a:solidFill>
                <a:latin typeface="Century Gothic"/>
                <a:ea typeface="Century Gothic"/>
                <a:cs typeface="Century Gothic"/>
                <a:sym typeface="Century Gothic"/>
              </a:rPr>
              <a:t> et les opérateurs des centrales à faire fonctionner et à maintenir les centrales PSA </a:t>
            </a:r>
            <a:r>
              <a:rPr b="0" i="0" lang="en" sz="1400" u="none" cap="none" strike="noStrike">
                <a:solidFill>
                  <a:schemeClr val="dk2"/>
                </a:solidFill>
                <a:latin typeface="Century Gothic"/>
                <a:ea typeface="Century Gothic"/>
                <a:cs typeface="Century Gothic"/>
                <a:sym typeface="Century Gothic"/>
              </a:rPr>
              <a:t>de manière sûre et durable en fournissant les connaissances et en développant les compétences nécessaires pou</a:t>
            </a:r>
            <a:r>
              <a:rPr b="0" i="0" lang="en" sz="1400" u="none" cap="none" strike="noStrike">
                <a:solidFill>
                  <a:srgbClr val="595959"/>
                </a:solidFill>
                <a:latin typeface="Century Gothic"/>
                <a:ea typeface="Century Gothic"/>
                <a:cs typeface="Century Gothic"/>
                <a:sym typeface="Century Gothic"/>
              </a:rPr>
              <a:t>r: </a:t>
            </a:r>
            <a:endParaRPr b="0" i="0" sz="1400" u="none" cap="none" strike="noStrike">
              <a:solidFill>
                <a:srgbClr val="595959"/>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rgbClr val="595959"/>
              </a:buClr>
              <a:buSzPts val="1400"/>
              <a:buFont typeface="Century Gothic"/>
              <a:buChar char="●"/>
            </a:pPr>
            <a:r>
              <a:rPr b="0" i="0" lang="en" sz="1400" u="none" cap="none" strike="noStrike">
                <a:solidFill>
                  <a:srgbClr val="595959"/>
                </a:solidFill>
                <a:latin typeface="Century Gothic"/>
                <a:ea typeface="Century Gothic"/>
                <a:cs typeface="Century Gothic"/>
                <a:sym typeface="Century Gothic"/>
              </a:rPr>
              <a:t>mettre en œuvre une maintenance préventive quotidienne et continue, </a:t>
            </a:r>
            <a:endParaRPr b="0" i="0" sz="1400" u="none" cap="none" strike="noStrike">
              <a:solidFill>
                <a:srgbClr val="595959"/>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rgbClr val="595959"/>
              </a:buClr>
              <a:buSzPts val="1400"/>
              <a:buFont typeface="Century Gothic"/>
              <a:buChar char="●"/>
            </a:pPr>
            <a:r>
              <a:rPr b="0" i="0" lang="en" sz="1400" u="none" cap="none" strike="noStrike">
                <a:solidFill>
                  <a:srgbClr val="595959"/>
                </a:solidFill>
                <a:latin typeface="Century Gothic"/>
                <a:ea typeface="Century Gothic"/>
                <a:cs typeface="Century Gothic"/>
                <a:sym typeface="Century Gothic"/>
              </a:rPr>
              <a:t>effectuer des contrôles de maintenance quotidiens, et  </a:t>
            </a:r>
            <a:endParaRPr b="0" i="0" sz="1400" u="none" cap="none" strike="noStrike">
              <a:solidFill>
                <a:srgbClr val="595959"/>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rgbClr val="595959"/>
              </a:buClr>
              <a:buSzPts val="1400"/>
              <a:buFont typeface="Century Gothic"/>
              <a:buChar char="●"/>
            </a:pPr>
            <a:r>
              <a:rPr b="0" i="0" lang="en" sz="1400" u="none" cap="none" strike="noStrike">
                <a:solidFill>
                  <a:srgbClr val="595959"/>
                </a:solidFill>
                <a:latin typeface="Century Gothic"/>
                <a:ea typeface="Century Gothic"/>
                <a:cs typeface="Century Gothic"/>
                <a:sym typeface="Century Gothic"/>
              </a:rPr>
              <a:t>diagnostiquer les pannes et effectuer les réparations de routine.</a:t>
            </a:r>
            <a:endParaRPr b="0" i="0" sz="1400" u="none" cap="none" strike="noStrike">
              <a:solidFill>
                <a:srgbClr val="595959"/>
              </a:solidFill>
              <a:latin typeface="Century Gothic"/>
              <a:ea typeface="Century Gothic"/>
              <a:cs typeface="Century Gothic"/>
              <a:sym typeface="Century Gothic"/>
            </a:endParaRPr>
          </a:p>
        </p:txBody>
      </p:sp>
      <p:cxnSp>
        <p:nvCxnSpPr>
          <p:cNvPr id="253" name="Google Shape;253;p16"/>
          <p:cNvCxnSpPr/>
          <p:nvPr/>
        </p:nvCxnSpPr>
        <p:spPr>
          <a:xfrm>
            <a:off x="1049100" y="3183647"/>
            <a:ext cx="2570400" cy="0"/>
          </a:xfrm>
          <a:prstGeom prst="straightConnector1">
            <a:avLst/>
          </a:prstGeom>
          <a:noFill/>
          <a:ln cap="flat" cmpd="sng" w="28575">
            <a:solidFill>
              <a:schemeClr val="lt1"/>
            </a:solidFill>
            <a:prstDash val="solid"/>
            <a:round/>
            <a:headEnd len="sm" w="sm" type="none"/>
            <a:tailEnd len="sm" w="sm" type="none"/>
          </a:ln>
        </p:spPr>
      </p:cxnSp>
      <p:pic>
        <p:nvPicPr>
          <p:cNvPr id="254" name="Google Shape;254;p16"/>
          <p:cNvPicPr preferRelativeResize="0"/>
          <p:nvPr/>
        </p:nvPicPr>
        <p:blipFill rotWithShape="1">
          <a:blip r:embed="rId3">
            <a:alphaModFix/>
          </a:blip>
          <a:srcRect b="0" l="0" r="0" t="0"/>
          <a:stretch/>
        </p:blipFill>
        <p:spPr>
          <a:xfrm>
            <a:off x="1867300" y="1952795"/>
            <a:ext cx="934001" cy="9340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7"/>
          <p:cNvSpPr txBox="1"/>
          <p:nvPr>
            <p:ph type="title"/>
          </p:nvPr>
        </p:nvSpPr>
        <p:spPr>
          <a:xfrm>
            <a:off x="311700" y="126300"/>
            <a:ext cx="8249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Formation à la maintenance - approche </a:t>
            </a:r>
            <a:endParaRPr/>
          </a:p>
        </p:txBody>
      </p:sp>
      <p:sp>
        <p:nvSpPr>
          <p:cNvPr id="260" name="Google Shape;260;p17"/>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61" name="Google Shape;261;p17"/>
          <p:cNvSpPr txBox="1"/>
          <p:nvPr>
            <p:ph idx="1" type="body"/>
          </p:nvPr>
        </p:nvSpPr>
        <p:spPr>
          <a:xfrm>
            <a:off x="311700" y="779525"/>
            <a:ext cx="4395300" cy="4157100"/>
          </a:xfrm>
          <a:prstGeom prst="rect">
            <a:avLst/>
          </a:prstGeom>
          <a:noFill/>
          <a:ln>
            <a:noFill/>
          </a:ln>
        </p:spPr>
        <p:txBody>
          <a:bodyPr anchorCtr="0" anchor="t" bIns="91425" lIns="0" spcFirstLastPara="1" rIns="0" wrap="square" tIns="91425">
            <a:spAutoFit/>
          </a:bodyPr>
          <a:lstStyle/>
          <a:p>
            <a:pPr indent="-311150" lvl="0" marL="457200" rtl="0" algn="l">
              <a:lnSpc>
                <a:spcPct val="115000"/>
              </a:lnSpc>
              <a:spcBef>
                <a:spcPts val="0"/>
              </a:spcBef>
              <a:spcAft>
                <a:spcPts val="0"/>
              </a:spcAft>
              <a:buClr>
                <a:schemeClr val="dk2"/>
              </a:buClr>
              <a:buSzPts val="1300"/>
              <a:buChar char="●"/>
            </a:pPr>
            <a:r>
              <a:rPr b="1" lang="en" sz="1300">
                <a:solidFill>
                  <a:schemeClr val="dk2"/>
                </a:solidFill>
              </a:rPr>
              <a:t>Session plénières </a:t>
            </a:r>
            <a:r>
              <a:rPr lang="en" sz="1300">
                <a:solidFill>
                  <a:schemeClr val="dk2"/>
                </a:solidFill>
              </a:rPr>
              <a:t>pour fournir une description technique détaillée des centrales PSA et des systèmes de distribution d'oxygène.</a:t>
            </a:r>
            <a:endParaRPr sz="1300">
              <a:solidFill>
                <a:schemeClr val="dk2"/>
              </a:solidFill>
            </a:endParaRPr>
          </a:p>
          <a:p>
            <a:pPr indent="-311150" lvl="0" marL="457200" rtl="0" algn="l">
              <a:lnSpc>
                <a:spcPct val="115000"/>
              </a:lnSpc>
              <a:spcBef>
                <a:spcPts val="500"/>
              </a:spcBef>
              <a:spcAft>
                <a:spcPts val="0"/>
              </a:spcAft>
              <a:buClr>
                <a:schemeClr val="dk2"/>
              </a:buClr>
              <a:buSzPts val="1300"/>
              <a:buChar char="●"/>
            </a:pPr>
            <a:r>
              <a:rPr b="1" lang="en" sz="1300">
                <a:solidFill>
                  <a:schemeClr val="dk2"/>
                </a:solidFill>
              </a:rPr>
              <a:t>Visites des centrales PSA </a:t>
            </a:r>
            <a:r>
              <a:rPr lang="en" sz="1300">
                <a:solidFill>
                  <a:schemeClr val="dk2"/>
                </a:solidFill>
              </a:rPr>
              <a:t>pour un apprentissage pratique.</a:t>
            </a:r>
            <a:endParaRPr sz="1300">
              <a:solidFill>
                <a:schemeClr val="dk2"/>
              </a:solidFill>
            </a:endParaRPr>
          </a:p>
          <a:p>
            <a:pPr indent="-311150" lvl="0" marL="457200" rtl="0" algn="l">
              <a:lnSpc>
                <a:spcPct val="115000"/>
              </a:lnSpc>
              <a:spcBef>
                <a:spcPts val="500"/>
              </a:spcBef>
              <a:spcAft>
                <a:spcPts val="0"/>
              </a:spcAft>
              <a:buClr>
                <a:schemeClr val="dk2"/>
              </a:buClr>
              <a:buSzPts val="1300"/>
              <a:buChar char="●"/>
            </a:pPr>
            <a:r>
              <a:rPr b="1" lang="en" sz="1300">
                <a:solidFill>
                  <a:schemeClr val="dk2"/>
                </a:solidFill>
              </a:rPr>
              <a:t>Évaluations des participants avant, pendant et après la formation.</a:t>
            </a:r>
            <a:endParaRPr b="1" sz="1300">
              <a:solidFill>
                <a:schemeClr val="dk2"/>
              </a:solidFill>
            </a:endParaRPr>
          </a:p>
          <a:p>
            <a:pPr indent="-311150" lvl="0" marL="457200" rtl="0" algn="l">
              <a:lnSpc>
                <a:spcPct val="115000"/>
              </a:lnSpc>
              <a:spcBef>
                <a:spcPts val="500"/>
              </a:spcBef>
              <a:spcAft>
                <a:spcPts val="0"/>
              </a:spcAft>
              <a:buClr>
                <a:schemeClr val="dk2"/>
              </a:buClr>
              <a:buSzPts val="1300"/>
              <a:buChar char="●"/>
            </a:pPr>
            <a:r>
              <a:rPr b="1" lang="en" sz="1300">
                <a:solidFill>
                  <a:schemeClr val="dk2"/>
                </a:solidFill>
              </a:rPr>
              <a:t>Adaptation d'une liste de contrôle quotidienne et d'un plan de maintenance préventive </a:t>
            </a:r>
            <a:r>
              <a:rPr lang="en" sz="1300">
                <a:solidFill>
                  <a:schemeClr val="dk2"/>
                </a:solidFill>
              </a:rPr>
              <a:t>conçus par BHI </a:t>
            </a:r>
            <a:r>
              <a:rPr b="1" lang="en" sz="1300">
                <a:solidFill>
                  <a:schemeClr val="dk2"/>
                </a:solidFill>
              </a:rPr>
              <a:t>à des centrales PSA spécifiques.</a:t>
            </a:r>
            <a:endParaRPr b="1" sz="1300">
              <a:solidFill>
                <a:schemeClr val="dk2"/>
              </a:solidFill>
            </a:endParaRPr>
          </a:p>
          <a:p>
            <a:pPr indent="-311150" lvl="0" marL="457200" rtl="0" algn="l">
              <a:lnSpc>
                <a:spcPct val="115000"/>
              </a:lnSpc>
              <a:spcBef>
                <a:spcPts val="500"/>
              </a:spcBef>
              <a:spcAft>
                <a:spcPts val="0"/>
              </a:spcAft>
              <a:buClr>
                <a:schemeClr val="dk2"/>
              </a:buClr>
              <a:buSzPts val="1300"/>
              <a:buChar char="●"/>
            </a:pPr>
            <a:r>
              <a:rPr lang="en" sz="1300">
                <a:solidFill>
                  <a:schemeClr val="dk2"/>
                </a:solidFill>
              </a:rPr>
              <a:t>Développement d'une </a:t>
            </a:r>
            <a:r>
              <a:rPr b="1" lang="en" sz="1300">
                <a:solidFill>
                  <a:schemeClr val="dk2"/>
                </a:solidFill>
              </a:rPr>
              <a:t>communauté de pratique en ligne </a:t>
            </a:r>
            <a:r>
              <a:rPr lang="en" sz="1300">
                <a:solidFill>
                  <a:schemeClr val="dk2"/>
                </a:solidFill>
              </a:rPr>
              <a:t>pour un soutien technique et un engagement continus.</a:t>
            </a:r>
            <a:endParaRPr sz="1300">
              <a:solidFill>
                <a:schemeClr val="dk2"/>
              </a:solidFill>
            </a:endParaRPr>
          </a:p>
          <a:p>
            <a:pPr indent="-311150" lvl="0" marL="457200" rtl="0" algn="l">
              <a:lnSpc>
                <a:spcPct val="115000"/>
              </a:lnSpc>
              <a:spcBef>
                <a:spcPts val="500"/>
              </a:spcBef>
              <a:spcAft>
                <a:spcPts val="500"/>
              </a:spcAft>
              <a:buClr>
                <a:schemeClr val="dk2"/>
              </a:buClr>
              <a:buSzPts val="1300"/>
              <a:buChar char="●"/>
            </a:pPr>
            <a:r>
              <a:rPr b="1" lang="en" sz="1300">
                <a:solidFill>
                  <a:schemeClr val="dk2"/>
                </a:solidFill>
              </a:rPr>
              <a:t>Ateliers interactifs</a:t>
            </a:r>
            <a:r>
              <a:rPr lang="en" sz="1300">
                <a:solidFill>
                  <a:schemeClr val="dk2"/>
                </a:solidFill>
              </a:rPr>
              <a:t> pour augmenter la participation des stagiaires et renforcer les concepts clés</a:t>
            </a:r>
            <a:endParaRPr sz="1300">
              <a:solidFill>
                <a:schemeClr val="dk2"/>
              </a:solidFill>
            </a:endParaRPr>
          </a:p>
        </p:txBody>
      </p:sp>
      <p:sp>
        <p:nvSpPr>
          <p:cNvPr id="262" name="Google Shape;262;p17"/>
          <p:cNvSpPr txBox="1"/>
          <p:nvPr/>
        </p:nvSpPr>
        <p:spPr>
          <a:xfrm>
            <a:off x="4834875" y="769575"/>
            <a:ext cx="3000000" cy="400200"/>
          </a:xfrm>
          <a:prstGeom prst="rect">
            <a:avLst/>
          </a:prstGeom>
          <a:solidFill>
            <a:schemeClr val="lt1"/>
          </a:solidFill>
          <a:ln>
            <a:noFill/>
          </a:ln>
        </p:spPr>
        <p:txBody>
          <a:bodyPr anchorCtr="0" anchor="t" bIns="91425" lIns="0"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chemeClr val="dk2"/>
                </a:solidFill>
                <a:latin typeface="Century Gothic"/>
                <a:ea typeface="Century Gothic"/>
                <a:cs typeface="Century Gothic"/>
                <a:sym typeface="Century Gothic"/>
              </a:rPr>
              <a:t>Agenda de la formation</a:t>
            </a:r>
            <a:endParaRPr b="0" i="0" sz="1600" u="none" cap="none" strike="noStrike">
              <a:solidFill>
                <a:srgbClr val="000000"/>
              </a:solidFill>
              <a:latin typeface="Arial"/>
              <a:ea typeface="Arial"/>
              <a:cs typeface="Arial"/>
              <a:sym typeface="Arial"/>
            </a:endParaRPr>
          </a:p>
        </p:txBody>
      </p:sp>
      <p:pic>
        <p:nvPicPr>
          <p:cNvPr id="263" name="Google Shape;263;p17"/>
          <p:cNvPicPr preferRelativeResize="0"/>
          <p:nvPr/>
        </p:nvPicPr>
        <p:blipFill>
          <a:blip r:embed="rId3">
            <a:alphaModFix/>
          </a:blip>
          <a:stretch>
            <a:fillRect/>
          </a:stretch>
        </p:blipFill>
        <p:spPr>
          <a:xfrm>
            <a:off x="4788188" y="1102650"/>
            <a:ext cx="3725925" cy="373229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g2ef8f4d4429_3_0"/>
          <p:cNvSpPr txBox="1"/>
          <p:nvPr>
            <p:ph type="title"/>
          </p:nvPr>
        </p:nvSpPr>
        <p:spPr>
          <a:xfrm>
            <a:off x="311700" y="126300"/>
            <a:ext cx="8607900" cy="510300"/>
          </a:xfrm>
          <a:prstGeom prst="rect">
            <a:avLst/>
          </a:prstGeom>
        </p:spPr>
        <p:txBody>
          <a:bodyPr anchorCtr="0" anchor="ctr" bIns="0" lIns="0" spcFirstLastPara="1" rIns="0" wrap="square" tIns="0">
            <a:noAutofit/>
          </a:bodyPr>
          <a:lstStyle/>
          <a:p>
            <a:pPr indent="0" lvl="0" marL="0" rtl="0" algn="l">
              <a:spcBef>
                <a:spcPts val="0"/>
              </a:spcBef>
              <a:spcAft>
                <a:spcPts val="0"/>
              </a:spcAft>
              <a:buClr>
                <a:schemeClr val="dk1"/>
              </a:buClr>
              <a:buSzPts val="3000"/>
              <a:buFont typeface="Arial"/>
              <a:buNone/>
            </a:pPr>
            <a:r>
              <a:rPr lang="en"/>
              <a:t>Formation à la maintenance - boîte à outils</a:t>
            </a:r>
            <a:endParaRPr/>
          </a:p>
        </p:txBody>
      </p:sp>
      <p:sp>
        <p:nvSpPr>
          <p:cNvPr id="269" name="Google Shape;269;g2ef8f4d4429_3_0"/>
          <p:cNvSpPr txBox="1"/>
          <p:nvPr/>
        </p:nvSpPr>
        <p:spPr>
          <a:xfrm>
            <a:off x="99100" y="712925"/>
            <a:ext cx="5160600" cy="44715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None/>
            </a:pPr>
            <a:r>
              <a:rPr lang="en">
                <a:solidFill>
                  <a:srgbClr val="595959"/>
                </a:solidFill>
                <a:latin typeface="Century Gothic"/>
                <a:ea typeface="Century Gothic"/>
                <a:cs typeface="Century Gothic"/>
                <a:sym typeface="Century Gothic"/>
              </a:rPr>
              <a:t>Les personnels des </a:t>
            </a:r>
            <a:r>
              <a:rPr lang="en">
                <a:solidFill>
                  <a:srgbClr val="595959"/>
                </a:solidFill>
                <a:latin typeface="Century Gothic"/>
                <a:ea typeface="Century Gothic"/>
                <a:cs typeface="Century Gothic"/>
                <a:sym typeface="Century Gothic"/>
              </a:rPr>
              <a:t>générateurs</a:t>
            </a:r>
            <a:r>
              <a:rPr lang="en">
                <a:solidFill>
                  <a:srgbClr val="595959"/>
                </a:solidFill>
                <a:latin typeface="Century Gothic"/>
                <a:ea typeface="Century Gothic"/>
                <a:cs typeface="Century Gothic"/>
                <a:sym typeface="Century Gothic"/>
              </a:rPr>
              <a:t> PSA entretiennent et prennent soin des équipements très chers et indispensables à l’hôpital. </a:t>
            </a:r>
            <a:r>
              <a:rPr b="1" lang="en">
                <a:solidFill>
                  <a:srgbClr val="595959"/>
                </a:solidFill>
                <a:latin typeface="Century Gothic"/>
                <a:ea typeface="Century Gothic"/>
                <a:cs typeface="Century Gothic"/>
                <a:sym typeface="Century Gothic"/>
              </a:rPr>
              <a:t>Les boîtes à </a:t>
            </a:r>
            <a:r>
              <a:rPr b="1" lang="en">
                <a:solidFill>
                  <a:srgbClr val="595959"/>
                </a:solidFill>
                <a:latin typeface="Century Gothic"/>
                <a:ea typeface="Century Gothic"/>
                <a:cs typeface="Century Gothic"/>
                <a:sym typeface="Century Gothic"/>
              </a:rPr>
              <a:t>outils</a:t>
            </a:r>
            <a:r>
              <a:rPr b="1" lang="en">
                <a:solidFill>
                  <a:srgbClr val="595959"/>
                </a:solidFill>
                <a:latin typeface="Century Gothic"/>
                <a:ea typeface="Century Gothic"/>
                <a:cs typeface="Century Gothic"/>
                <a:sym typeface="Century Gothic"/>
              </a:rPr>
              <a:t> permettent </a:t>
            </a:r>
            <a:r>
              <a:rPr b="1" lang="en">
                <a:solidFill>
                  <a:schemeClr val="dk2"/>
                </a:solidFill>
                <a:latin typeface="Century Gothic"/>
                <a:ea typeface="Century Gothic"/>
                <a:cs typeface="Century Gothic"/>
                <a:sym typeface="Century Gothic"/>
              </a:rPr>
              <a:t>d'assurer qu'ils disposent de ce qu'ils nécessitent pour réussir les entretiens!</a:t>
            </a:r>
            <a:endParaRPr b="1">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t/>
            </a:r>
            <a:endParaRPr sz="1000">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b="1" lang="en">
                <a:solidFill>
                  <a:srgbClr val="595959"/>
                </a:solidFill>
                <a:latin typeface="Century Gothic"/>
                <a:ea typeface="Century Gothic"/>
                <a:cs typeface="Century Gothic"/>
                <a:sym typeface="Century Gothic"/>
              </a:rPr>
              <a:t>Expérience de BHI :</a:t>
            </a:r>
            <a:r>
              <a:rPr lang="en">
                <a:solidFill>
                  <a:srgbClr val="595959"/>
                </a:solidFill>
                <a:latin typeface="Century Gothic"/>
                <a:ea typeface="Century Gothic"/>
                <a:cs typeface="Century Gothic"/>
                <a:sym typeface="Century Gothic"/>
              </a:rPr>
              <a:t> Souvent, les techniciens ne sont pas correctement équipés,</a:t>
            </a:r>
            <a:r>
              <a:rPr lang="en">
                <a:solidFill>
                  <a:srgbClr val="444746"/>
                </a:solidFill>
                <a:latin typeface="Century Gothic"/>
                <a:ea typeface="Century Gothic"/>
                <a:cs typeface="Century Gothic"/>
                <a:sym typeface="Century Gothic"/>
              </a:rPr>
              <a:t>ce qui les empêche d'appliquer les connaissances et les bonnes pratiques apprises pendant la formation.</a:t>
            </a:r>
            <a:r>
              <a:rPr lang="en">
                <a:solidFill>
                  <a:srgbClr val="595959"/>
                </a:solidFill>
                <a:latin typeface="Century Gothic"/>
                <a:ea typeface="Century Gothic"/>
                <a:cs typeface="Century Gothic"/>
                <a:sym typeface="Century Gothic"/>
              </a:rPr>
              <a:t> De plus, les outils dont ils ont besoin peuvent être difficiles à obtenir sur le marché local.</a:t>
            </a:r>
            <a:endParaRPr>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t/>
            </a:r>
            <a:endParaRPr sz="1000">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b="1" lang="en">
                <a:solidFill>
                  <a:srgbClr val="595959"/>
                </a:solidFill>
                <a:latin typeface="Century Gothic"/>
                <a:ea typeface="Century Gothic"/>
                <a:cs typeface="Century Gothic"/>
                <a:sym typeface="Century Gothic"/>
              </a:rPr>
              <a:t>Processus :</a:t>
            </a:r>
            <a:r>
              <a:rPr lang="en">
                <a:solidFill>
                  <a:srgbClr val="595959"/>
                </a:solidFill>
                <a:latin typeface="Century Gothic"/>
                <a:ea typeface="Century Gothic"/>
                <a:cs typeface="Century Gothic"/>
                <a:sym typeface="Century Gothic"/>
                <a:extLst>
                  <a:ext uri="http://customooxmlschemas.google.com/">
                    <go:slidesCustomData xmlns:go="http://customooxmlschemas.google.com/" textRoundtripDataId="0"/>
                  </a:ext>
                </a:extLst>
              </a:rPr>
              <a:t> </a:t>
            </a:r>
            <a:r>
              <a:rPr lang="en">
                <a:solidFill>
                  <a:schemeClr val="dk2"/>
                </a:solidFill>
                <a:latin typeface="Century Gothic"/>
                <a:ea typeface="Century Gothic"/>
                <a:cs typeface="Century Gothic"/>
                <a:sym typeface="Century Gothic"/>
                <a:extLst>
                  <a:ext uri="http://customooxmlschemas.google.com/">
                    <go:slidesCustomData xmlns:go="http://customooxmlschemas.google.com/" textRoundtripDataId="1"/>
                  </a:ext>
                </a:extLst>
              </a:rPr>
              <a:t>Les boîtes à outils sont achetées et livrées directement par BHI. Les frais sont pris en charge par le projet BOXER. </a:t>
            </a:r>
            <a:endParaRPr>
              <a:solidFill>
                <a:schemeClr val="dk2"/>
              </a:solidFill>
              <a:latin typeface="Century Gothic"/>
              <a:ea typeface="Century Gothic"/>
              <a:cs typeface="Century Gothic"/>
              <a:sym typeface="Century Gothic"/>
              <a:extLst>
                <a:ext uri="http://customooxmlschemas.google.com/">
                  <go:slidesCustomData xmlns:go="http://customooxmlschemas.google.com/" textRoundtripDataId="2"/>
                </a:ext>
              </a:extLst>
            </a:endParaRPr>
          </a:p>
          <a:p>
            <a:pPr indent="0" lvl="0" marL="0" rtl="0" algn="l">
              <a:lnSpc>
                <a:spcPct val="115000"/>
              </a:lnSpc>
              <a:spcBef>
                <a:spcPts val="0"/>
              </a:spcBef>
              <a:spcAft>
                <a:spcPts val="0"/>
              </a:spcAft>
              <a:buNone/>
            </a:pPr>
            <a:r>
              <a:rPr lang="en">
                <a:solidFill>
                  <a:schemeClr val="dk2"/>
                </a:solidFill>
                <a:latin typeface="Century Gothic"/>
                <a:ea typeface="Century Gothic"/>
                <a:cs typeface="Century Gothic"/>
                <a:sym typeface="Century Gothic"/>
                <a:extLst>
                  <a:ext uri="http://customooxmlschemas.google.com/">
                    <go:slidesCustomData xmlns:go="http://customooxmlschemas.google.com/" textRoundtripDataId="3"/>
                  </a:ext>
                </a:extLst>
              </a:rPr>
              <a:t>Attention: Les boîtes à outils sont destinées aux </a:t>
            </a:r>
            <a:r>
              <a:rPr lang="en">
                <a:solidFill>
                  <a:schemeClr val="dk2"/>
                </a:solidFill>
                <a:latin typeface="Century Gothic"/>
                <a:ea typeface="Century Gothic"/>
                <a:cs typeface="Century Gothic"/>
                <a:sym typeface="Century Gothic"/>
                <a:extLst>
                  <a:ext uri="http://customooxmlschemas.google.com/">
                    <go:slidesCustomData xmlns:go="http://customooxmlschemas.google.com/" textRoundtripDataId="4"/>
                  </a:ext>
                </a:extLst>
              </a:rPr>
              <a:t>generateurs PSA </a:t>
            </a:r>
            <a:r>
              <a:rPr lang="en">
                <a:solidFill>
                  <a:schemeClr val="dk2"/>
                </a:solidFill>
                <a:latin typeface="Century Gothic"/>
                <a:ea typeface="Century Gothic"/>
                <a:cs typeface="Century Gothic"/>
                <a:sym typeface="Century Gothic"/>
                <a:extLst>
                  <a:ext uri="http://customooxmlschemas.google.com/">
                    <go:slidesCustomData xmlns:go="http://customooxmlschemas.google.com/" textRoundtripDataId="5"/>
                  </a:ext>
                </a:extLst>
              </a:rPr>
              <a:t>financées par C19RM uniquement. </a:t>
            </a:r>
            <a:r>
              <a:rPr lang="en">
                <a:solidFill>
                  <a:srgbClr val="444746"/>
                </a:solidFill>
                <a:latin typeface="Century Gothic"/>
                <a:ea typeface="Century Gothic"/>
                <a:cs typeface="Century Gothic"/>
                <a:sym typeface="Century Gothic"/>
              </a:rPr>
              <a:t>Si un pays en fait la demande, BHI pourra cependant partager une liste d'outils adaptés aux besoins</a:t>
            </a:r>
            <a:r>
              <a:rPr i="1" lang="en">
                <a:solidFill>
                  <a:srgbClr val="595959"/>
                </a:solidFill>
                <a:latin typeface="Century Gothic"/>
                <a:ea typeface="Century Gothic"/>
                <a:cs typeface="Century Gothic"/>
                <a:sym typeface="Century Gothic"/>
              </a:rPr>
              <a:t>.</a:t>
            </a:r>
            <a:endParaRPr>
              <a:solidFill>
                <a:srgbClr val="595959"/>
              </a:solidFill>
              <a:latin typeface="Century Gothic"/>
              <a:ea typeface="Century Gothic"/>
              <a:cs typeface="Century Gothic"/>
              <a:sym typeface="Century Gothic"/>
            </a:endParaRPr>
          </a:p>
        </p:txBody>
      </p:sp>
      <p:pic>
        <p:nvPicPr>
          <p:cNvPr id="270" name="Google Shape;270;g2ef8f4d4429_3_0"/>
          <p:cNvPicPr preferRelativeResize="0"/>
          <p:nvPr/>
        </p:nvPicPr>
        <p:blipFill rotWithShape="1">
          <a:blip r:embed="rId3">
            <a:alphaModFix/>
          </a:blip>
          <a:srcRect b="0" l="0" r="0" t="37554"/>
          <a:stretch/>
        </p:blipFill>
        <p:spPr>
          <a:xfrm>
            <a:off x="5336000" y="3245475"/>
            <a:ext cx="3384248" cy="1584948"/>
          </a:xfrm>
          <a:prstGeom prst="rect">
            <a:avLst/>
          </a:prstGeom>
          <a:noFill/>
          <a:ln>
            <a:noFill/>
          </a:ln>
        </p:spPr>
      </p:pic>
      <p:pic>
        <p:nvPicPr>
          <p:cNvPr id="271" name="Google Shape;271;g2ef8f4d4429_3_0"/>
          <p:cNvPicPr preferRelativeResize="0"/>
          <p:nvPr/>
        </p:nvPicPr>
        <p:blipFill rotWithShape="1">
          <a:blip r:embed="rId4">
            <a:alphaModFix/>
          </a:blip>
          <a:srcRect b="8337" l="13261" r="9231" t="15726"/>
          <a:stretch/>
        </p:blipFill>
        <p:spPr>
          <a:xfrm>
            <a:off x="5336000" y="695900"/>
            <a:ext cx="3384251" cy="2486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g2f7ceadb4a5_0_0"/>
          <p:cNvSpPr txBox="1"/>
          <p:nvPr>
            <p:ph type="title"/>
          </p:nvPr>
        </p:nvSpPr>
        <p:spPr>
          <a:xfrm>
            <a:off x="311700" y="126300"/>
            <a:ext cx="8607900" cy="510300"/>
          </a:xfrm>
          <a:prstGeom prst="rect">
            <a:avLst/>
          </a:prstGeom>
        </p:spPr>
        <p:txBody>
          <a:bodyPr anchorCtr="0" anchor="ctr" bIns="0" lIns="0" spcFirstLastPara="1" rIns="0" wrap="square" tIns="0">
            <a:noAutofit/>
          </a:bodyPr>
          <a:lstStyle/>
          <a:p>
            <a:pPr indent="0" lvl="0" marL="0" rtl="0" algn="l">
              <a:spcBef>
                <a:spcPts val="0"/>
              </a:spcBef>
              <a:spcAft>
                <a:spcPts val="0"/>
              </a:spcAft>
              <a:buClr>
                <a:schemeClr val="dk1"/>
              </a:buClr>
              <a:buSzPts val="3000"/>
              <a:buFont typeface="Arial"/>
              <a:buNone/>
            </a:pPr>
            <a:r>
              <a:rPr lang="en"/>
              <a:t>Formation à la maintenance - boîte à outils</a:t>
            </a:r>
            <a:endParaRPr/>
          </a:p>
        </p:txBody>
      </p:sp>
      <p:sp>
        <p:nvSpPr>
          <p:cNvPr id="277" name="Google Shape;277;g2f7ceadb4a5_0_0"/>
          <p:cNvSpPr txBox="1"/>
          <p:nvPr/>
        </p:nvSpPr>
        <p:spPr>
          <a:xfrm>
            <a:off x="190525" y="854300"/>
            <a:ext cx="4642500" cy="36939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None/>
            </a:pPr>
            <a:r>
              <a:rPr b="1" lang="en" sz="1300">
                <a:solidFill>
                  <a:srgbClr val="595959"/>
                </a:solidFill>
                <a:latin typeface="Century Gothic"/>
                <a:ea typeface="Century Gothic"/>
                <a:cs typeface="Century Gothic"/>
                <a:sym typeface="Century Gothic"/>
              </a:rPr>
              <a:t>Boîte à </a:t>
            </a:r>
            <a:r>
              <a:rPr b="1" lang="en" sz="1300">
                <a:solidFill>
                  <a:srgbClr val="595959"/>
                </a:solidFill>
                <a:latin typeface="Century Gothic"/>
                <a:ea typeface="Century Gothic"/>
                <a:cs typeface="Century Gothic"/>
                <a:sym typeface="Century Gothic"/>
              </a:rPr>
              <a:t>outils</a:t>
            </a:r>
            <a:r>
              <a:rPr b="1" lang="en" sz="1300">
                <a:solidFill>
                  <a:srgbClr val="595959"/>
                </a:solidFill>
                <a:latin typeface="Century Gothic"/>
                <a:ea typeface="Century Gothic"/>
                <a:cs typeface="Century Gothic"/>
                <a:sym typeface="Century Gothic"/>
              </a:rPr>
              <a:t> générale </a:t>
            </a:r>
            <a:r>
              <a:rPr b="1" lang="en" sz="1300">
                <a:solidFill>
                  <a:srgbClr val="595959"/>
                </a:solidFill>
                <a:latin typeface="Century Gothic"/>
                <a:ea typeface="Century Gothic"/>
                <a:cs typeface="Century Gothic"/>
                <a:sym typeface="Century Gothic"/>
              </a:rPr>
              <a:t>: </a:t>
            </a:r>
            <a:endParaRPr b="1" sz="1300">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lang="en" sz="1300">
                <a:solidFill>
                  <a:srgbClr val="595959"/>
                </a:solidFill>
                <a:latin typeface="Century Gothic"/>
                <a:ea typeface="Century Gothic"/>
                <a:cs typeface="Century Gothic"/>
                <a:sym typeface="Century Gothic"/>
              </a:rPr>
              <a:t>Outils nécessaires aux opérateurs d'generateur PSA pour assurer un entretien correct de leur générateur.</a:t>
            </a:r>
            <a:endParaRPr sz="1300">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t/>
            </a:r>
            <a:endParaRPr sz="1300">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b="1" lang="en" sz="1300">
                <a:solidFill>
                  <a:srgbClr val="595959"/>
                </a:solidFill>
                <a:latin typeface="Century Gothic"/>
                <a:ea typeface="Century Gothic"/>
                <a:cs typeface="Century Gothic"/>
                <a:sym typeface="Century Gothic"/>
              </a:rPr>
              <a:t>Boîte à outils du compresseur de surpression </a:t>
            </a:r>
            <a:r>
              <a:rPr b="1" lang="en" sz="1300">
                <a:solidFill>
                  <a:srgbClr val="595959"/>
                </a:solidFill>
                <a:latin typeface="Century Gothic"/>
                <a:ea typeface="Century Gothic"/>
                <a:cs typeface="Century Gothic"/>
                <a:sym typeface="Century Gothic"/>
              </a:rPr>
              <a:t>: </a:t>
            </a:r>
            <a:endParaRPr b="1" sz="1300">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lang="en">
                <a:solidFill>
                  <a:srgbClr val="444746"/>
                </a:solidFill>
                <a:latin typeface="Century Gothic"/>
                <a:ea typeface="Century Gothic"/>
                <a:cs typeface="Century Gothic"/>
                <a:sym typeface="Century Gothic"/>
              </a:rPr>
              <a:t>Un kit distinct d'outils propre dédiés à l'entretien du compresseur de surpression doit être maintenu  </a:t>
            </a:r>
            <a:endParaRPr>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t/>
            </a:r>
            <a:endParaRPr sz="1300">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lang="en" sz="1300">
                <a:solidFill>
                  <a:srgbClr val="595959"/>
                </a:solidFill>
                <a:latin typeface="Century Gothic"/>
                <a:ea typeface="Century Gothic"/>
                <a:cs typeface="Century Gothic"/>
                <a:sym typeface="Century Gothic"/>
              </a:rPr>
              <a:t>Quatre boîtes à outils </a:t>
            </a:r>
            <a:r>
              <a:rPr lang="en" sz="1300">
                <a:solidFill>
                  <a:schemeClr val="dk2"/>
                </a:solidFill>
                <a:latin typeface="Century Gothic"/>
                <a:ea typeface="Century Gothic"/>
                <a:cs typeface="Century Gothic"/>
                <a:sym typeface="Century Gothic"/>
              </a:rPr>
              <a:t>du compresseur de surpression </a:t>
            </a:r>
            <a:r>
              <a:rPr lang="en" sz="1300">
                <a:solidFill>
                  <a:srgbClr val="595959"/>
                </a:solidFill>
                <a:latin typeface="Century Gothic"/>
                <a:ea typeface="Century Gothic"/>
                <a:cs typeface="Century Gothic"/>
                <a:sym typeface="Century Gothic"/>
              </a:rPr>
              <a:t>disponibles :</a:t>
            </a:r>
            <a:endParaRPr sz="1300">
              <a:solidFill>
                <a:srgbClr val="595959"/>
              </a:solidFill>
              <a:latin typeface="Century Gothic"/>
              <a:ea typeface="Century Gothic"/>
              <a:cs typeface="Century Gothic"/>
              <a:sym typeface="Century Gothic"/>
            </a:endParaRPr>
          </a:p>
          <a:p>
            <a:pPr indent="0" lvl="0" marL="0" rtl="0" algn="l">
              <a:lnSpc>
                <a:spcPct val="115000"/>
              </a:lnSpc>
              <a:spcBef>
                <a:spcPts val="1000"/>
              </a:spcBef>
              <a:spcAft>
                <a:spcPts val="0"/>
              </a:spcAft>
              <a:buClr>
                <a:srgbClr val="000000"/>
              </a:buClr>
              <a:buSzPts val="1100"/>
              <a:buFont typeface="Arial"/>
              <a:buNone/>
            </a:pPr>
            <a:r>
              <a:rPr b="1" lang="en" sz="1300">
                <a:solidFill>
                  <a:schemeClr val="dk2"/>
                </a:solidFill>
                <a:latin typeface="Century Gothic"/>
                <a:ea typeface="Century Gothic"/>
                <a:cs typeface="Century Gothic"/>
                <a:sym typeface="Century Gothic"/>
              </a:rPr>
              <a:t>Boîte à outils</a:t>
            </a:r>
            <a:r>
              <a:rPr b="1" lang="en" sz="1300">
                <a:solidFill>
                  <a:srgbClr val="595959"/>
                </a:solidFill>
                <a:latin typeface="Century Gothic"/>
                <a:ea typeface="Century Gothic"/>
                <a:cs typeface="Century Gothic"/>
                <a:sym typeface="Century Gothic"/>
                <a:extLst>
                  <a:ext uri="http://customooxmlschemas.google.com/">
                    <go:slidesCustomData xmlns:go="http://customooxmlschemas.google.com/" textRoundtripDataId="6"/>
                  </a:ext>
                </a:extLst>
              </a:rPr>
              <a:t> 1 </a:t>
            </a:r>
            <a:r>
              <a:rPr lang="en" sz="1200">
                <a:solidFill>
                  <a:srgbClr val="595959"/>
                </a:solidFill>
                <a:latin typeface="Century Gothic"/>
                <a:ea typeface="Century Gothic"/>
                <a:cs typeface="Century Gothic"/>
                <a:sym typeface="Century Gothic"/>
                <a:extLst>
                  <a:ext uri="http://customooxmlschemas.google.com/">
                    <go:slidesCustomData xmlns:go="http://customooxmlschemas.google.com/" textRoundtripDataId="7"/>
                  </a:ext>
                </a:extLst>
              </a:rPr>
              <a:t>– </a:t>
            </a:r>
            <a:r>
              <a:rPr lang="en" sz="1200">
                <a:solidFill>
                  <a:srgbClr val="595959"/>
                </a:solidFill>
                <a:latin typeface="Century Gothic"/>
                <a:ea typeface="Century Gothic"/>
                <a:cs typeface="Century Gothic"/>
                <a:sym typeface="Century Gothic"/>
                <a:extLst>
                  <a:ext uri="http://customooxmlschemas.google.com/">
                    <go:slidesCustomData xmlns:go="http://customooxmlschemas.google.com/" textRoundtripDataId="8"/>
                  </a:ext>
                </a:extLst>
              </a:rPr>
              <a:t>pour les modèles</a:t>
            </a:r>
            <a:r>
              <a:rPr lang="en" sz="1200">
                <a:solidFill>
                  <a:srgbClr val="595959"/>
                </a:solidFill>
                <a:latin typeface="Century Gothic"/>
                <a:ea typeface="Century Gothic"/>
                <a:cs typeface="Century Gothic"/>
                <a:sym typeface="Century Gothic"/>
                <a:extLst>
                  <a:ext uri="http://customooxmlschemas.google.com/">
                    <go:slidesCustomData xmlns:go="http://customooxmlschemas.google.com/" textRoundtripDataId="9"/>
                  </a:ext>
                </a:extLst>
              </a:rPr>
              <a:t> RIX ou ULTRACECO HP </a:t>
            </a:r>
            <a:endParaRPr sz="1200">
              <a:solidFill>
                <a:srgbClr val="595959"/>
              </a:solidFill>
              <a:latin typeface="Century Gothic"/>
              <a:ea typeface="Century Gothic"/>
              <a:cs typeface="Century Gothic"/>
              <a:sym typeface="Century Gothic"/>
            </a:endParaRPr>
          </a:p>
          <a:p>
            <a:pPr indent="0" lvl="0" marL="0" rtl="0" algn="l">
              <a:lnSpc>
                <a:spcPct val="115000"/>
              </a:lnSpc>
              <a:spcBef>
                <a:spcPts val="400"/>
              </a:spcBef>
              <a:spcAft>
                <a:spcPts val="0"/>
              </a:spcAft>
              <a:buClr>
                <a:srgbClr val="000000"/>
              </a:buClr>
              <a:buSzPts val="1100"/>
              <a:buFont typeface="Arial"/>
              <a:buNone/>
            </a:pPr>
            <a:r>
              <a:rPr b="1" lang="en" sz="1300">
                <a:solidFill>
                  <a:schemeClr val="dk2"/>
                </a:solidFill>
                <a:latin typeface="Century Gothic"/>
                <a:ea typeface="Century Gothic"/>
                <a:cs typeface="Century Gothic"/>
                <a:sym typeface="Century Gothic"/>
              </a:rPr>
              <a:t>Boîte à outils </a:t>
            </a:r>
            <a:r>
              <a:rPr b="1" lang="en" sz="1300">
                <a:solidFill>
                  <a:srgbClr val="595959"/>
                </a:solidFill>
                <a:latin typeface="Century Gothic"/>
                <a:ea typeface="Century Gothic"/>
                <a:cs typeface="Century Gothic"/>
                <a:sym typeface="Century Gothic"/>
                <a:extLst>
                  <a:ext uri="http://customooxmlschemas.google.com/">
                    <go:slidesCustomData xmlns:go="http://customooxmlschemas.google.com/" textRoundtripDataId="10"/>
                  </a:ext>
                </a:extLst>
              </a:rPr>
              <a:t>2 </a:t>
            </a:r>
            <a:r>
              <a:rPr lang="en" sz="1200">
                <a:solidFill>
                  <a:srgbClr val="595959"/>
                </a:solidFill>
                <a:latin typeface="Century Gothic"/>
                <a:ea typeface="Century Gothic"/>
                <a:cs typeface="Century Gothic"/>
                <a:sym typeface="Century Gothic"/>
                <a:extLst>
                  <a:ext uri="http://customooxmlschemas.google.com/">
                    <go:slidesCustomData xmlns:go="http://customooxmlschemas.google.com/" textRoundtripDataId="11"/>
                  </a:ext>
                </a:extLst>
              </a:rPr>
              <a:t>– </a:t>
            </a:r>
            <a:r>
              <a:rPr lang="en" sz="1200">
                <a:solidFill>
                  <a:schemeClr val="dk2"/>
                </a:solidFill>
                <a:latin typeface="Century Gothic"/>
                <a:ea typeface="Century Gothic"/>
                <a:cs typeface="Century Gothic"/>
                <a:sym typeface="Century Gothic"/>
                <a:extLst>
                  <a:ext uri="http://customooxmlschemas.google.com/">
                    <go:slidesCustomData xmlns:go="http://customooxmlschemas.google.com/" textRoundtripDataId="12"/>
                  </a:ext>
                </a:extLst>
              </a:rPr>
              <a:t>pour les modèles</a:t>
            </a:r>
            <a:r>
              <a:rPr lang="en" sz="1200">
                <a:solidFill>
                  <a:srgbClr val="595959"/>
                </a:solidFill>
                <a:latin typeface="Century Gothic"/>
                <a:ea typeface="Century Gothic"/>
                <a:cs typeface="Century Gothic"/>
                <a:sym typeface="Century Gothic"/>
                <a:extLst>
                  <a:ext uri="http://customooxmlschemas.google.com/">
                    <go:slidesCustomData xmlns:go="http://customooxmlschemas.google.com/" textRoundtripDataId="13"/>
                  </a:ext>
                </a:extLst>
              </a:rPr>
              <a:t> NOVAIR HP </a:t>
            </a:r>
            <a:endParaRPr sz="1200">
              <a:solidFill>
                <a:srgbClr val="595959"/>
              </a:solidFill>
              <a:latin typeface="Century Gothic"/>
              <a:ea typeface="Century Gothic"/>
              <a:cs typeface="Century Gothic"/>
              <a:sym typeface="Century Gothic"/>
              <a:extLst>
                <a:ext uri="http://customooxmlschemas.google.com/">
                  <go:slidesCustomData xmlns:go="http://customooxmlschemas.google.com/" textRoundtripDataId="14"/>
                </a:ext>
              </a:extLst>
            </a:endParaRPr>
          </a:p>
          <a:p>
            <a:pPr indent="0" lvl="0" marL="0" rtl="0" algn="l">
              <a:lnSpc>
                <a:spcPct val="115000"/>
              </a:lnSpc>
              <a:spcBef>
                <a:spcPts val="400"/>
              </a:spcBef>
              <a:spcAft>
                <a:spcPts val="0"/>
              </a:spcAft>
              <a:buNone/>
            </a:pPr>
            <a:r>
              <a:rPr b="1" lang="en" sz="1300">
                <a:solidFill>
                  <a:schemeClr val="dk2"/>
                </a:solidFill>
                <a:latin typeface="Century Gothic"/>
                <a:ea typeface="Century Gothic"/>
                <a:cs typeface="Century Gothic"/>
                <a:sym typeface="Century Gothic"/>
              </a:rPr>
              <a:t>Boîte à outils </a:t>
            </a:r>
            <a:r>
              <a:rPr b="1" lang="en" sz="1300">
                <a:solidFill>
                  <a:srgbClr val="595959"/>
                </a:solidFill>
                <a:latin typeface="Century Gothic"/>
                <a:ea typeface="Century Gothic"/>
                <a:cs typeface="Century Gothic"/>
                <a:sym typeface="Century Gothic"/>
                <a:extLst>
                  <a:ext uri="http://customooxmlschemas.google.com/">
                    <go:slidesCustomData xmlns:go="http://customooxmlschemas.google.com/" textRoundtripDataId="15"/>
                  </a:ext>
                </a:extLst>
              </a:rPr>
              <a:t>3</a:t>
            </a:r>
            <a:r>
              <a:rPr lang="en" sz="1200">
                <a:solidFill>
                  <a:srgbClr val="595959"/>
                </a:solidFill>
                <a:latin typeface="Century Gothic"/>
                <a:ea typeface="Century Gothic"/>
                <a:cs typeface="Century Gothic"/>
                <a:sym typeface="Century Gothic"/>
                <a:extLst>
                  <a:ext uri="http://customooxmlschemas.google.com/">
                    <go:slidesCustomData xmlns:go="http://customooxmlschemas.google.com/" textRoundtripDataId="16"/>
                  </a:ext>
                </a:extLst>
              </a:rPr>
              <a:t> – </a:t>
            </a:r>
            <a:r>
              <a:rPr lang="en" sz="1200">
                <a:solidFill>
                  <a:schemeClr val="dk2"/>
                </a:solidFill>
                <a:latin typeface="Century Gothic"/>
                <a:ea typeface="Century Gothic"/>
                <a:cs typeface="Century Gothic"/>
                <a:sym typeface="Century Gothic"/>
                <a:extLst>
                  <a:ext uri="http://customooxmlschemas.google.com/">
                    <go:slidesCustomData xmlns:go="http://customooxmlschemas.google.com/" textRoundtripDataId="17"/>
                  </a:ext>
                </a:extLst>
              </a:rPr>
              <a:t>pour les modèles </a:t>
            </a:r>
            <a:r>
              <a:rPr lang="en" sz="1200">
                <a:solidFill>
                  <a:srgbClr val="595959"/>
                </a:solidFill>
                <a:latin typeface="Century Gothic"/>
                <a:ea typeface="Century Gothic"/>
                <a:cs typeface="Century Gothic"/>
                <a:sym typeface="Century Gothic"/>
                <a:extLst>
                  <a:ext uri="http://customooxmlschemas.google.com/">
                    <go:slidesCustomData xmlns:go="http://customooxmlschemas.google.com/" textRoundtripDataId="18"/>
                  </a:ext>
                </a:extLst>
              </a:rPr>
              <a:t>Bailian ou ULTRACECO HPX</a:t>
            </a:r>
            <a:endParaRPr sz="1200">
              <a:solidFill>
                <a:srgbClr val="595959"/>
              </a:solidFill>
              <a:latin typeface="Century Gothic"/>
              <a:ea typeface="Century Gothic"/>
              <a:cs typeface="Century Gothic"/>
              <a:sym typeface="Century Gothic"/>
            </a:endParaRPr>
          </a:p>
          <a:p>
            <a:pPr indent="0" lvl="0" marL="0" rtl="0" algn="l">
              <a:lnSpc>
                <a:spcPct val="115000"/>
              </a:lnSpc>
              <a:spcBef>
                <a:spcPts val="400"/>
              </a:spcBef>
              <a:spcAft>
                <a:spcPts val="400"/>
              </a:spcAft>
              <a:buNone/>
            </a:pPr>
            <a:r>
              <a:rPr b="1" lang="en" sz="1300">
                <a:solidFill>
                  <a:schemeClr val="dk2"/>
                </a:solidFill>
                <a:latin typeface="Century Gothic"/>
                <a:ea typeface="Century Gothic"/>
                <a:cs typeface="Century Gothic"/>
                <a:sym typeface="Century Gothic"/>
              </a:rPr>
              <a:t>Boîte à outils 4</a:t>
            </a:r>
            <a:r>
              <a:rPr b="1" lang="en" sz="1300">
                <a:solidFill>
                  <a:srgbClr val="595959"/>
                </a:solidFill>
                <a:latin typeface="Century Gothic"/>
                <a:ea typeface="Century Gothic"/>
                <a:cs typeface="Century Gothic"/>
                <a:sym typeface="Century Gothic"/>
              </a:rPr>
              <a:t> </a:t>
            </a:r>
            <a:r>
              <a:rPr lang="en" sz="1200">
                <a:solidFill>
                  <a:srgbClr val="595959"/>
                </a:solidFill>
                <a:latin typeface="Century Gothic"/>
                <a:ea typeface="Century Gothic"/>
                <a:cs typeface="Century Gothic"/>
                <a:sym typeface="Century Gothic"/>
              </a:rPr>
              <a:t>– </a:t>
            </a:r>
            <a:r>
              <a:rPr lang="en" sz="1200">
                <a:solidFill>
                  <a:schemeClr val="dk2"/>
                </a:solidFill>
                <a:latin typeface="Century Gothic"/>
                <a:ea typeface="Century Gothic"/>
                <a:cs typeface="Century Gothic"/>
                <a:sym typeface="Century Gothic"/>
              </a:rPr>
              <a:t>pour les modèles </a:t>
            </a:r>
            <a:r>
              <a:rPr lang="en" sz="1200">
                <a:solidFill>
                  <a:srgbClr val="595959"/>
                </a:solidFill>
                <a:latin typeface="Century Gothic"/>
                <a:ea typeface="Century Gothic"/>
                <a:cs typeface="Century Gothic"/>
                <a:sym typeface="Century Gothic"/>
              </a:rPr>
              <a:t>Anshan Jiapeng</a:t>
            </a:r>
            <a:endParaRPr sz="1200">
              <a:solidFill>
                <a:srgbClr val="595959"/>
              </a:solidFill>
              <a:latin typeface="Century Gothic"/>
              <a:ea typeface="Century Gothic"/>
              <a:cs typeface="Century Gothic"/>
              <a:sym typeface="Century Gothic"/>
            </a:endParaRPr>
          </a:p>
        </p:txBody>
      </p:sp>
      <p:pic>
        <p:nvPicPr>
          <p:cNvPr id="278" name="Google Shape;278;g2f7ceadb4a5_0_0"/>
          <p:cNvPicPr preferRelativeResize="0"/>
          <p:nvPr/>
        </p:nvPicPr>
        <p:blipFill>
          <a:blip r:embed="rId3">
            <a:alphaModFix/>
          </a:blip>
          <a:stretch>
            <a:fillRect/>
          </a:stretch>
        </p:blipFill>
        <p:spPr>
          <a:xfrm>
            <a:off x="4912500" y="789000"/>
            <a:ext cx="4071505" cy="42021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8"/>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Formation à la maintenance - grandes lignes</a:t>
            </a:r>
            <a:endParaRPr/>
          </a:p>
        </p:txBody>
      </p:sp>
      <p:sp>
        <p:nvSpPr>
          <p:cNvPr id="284" name="Google Shape;284;p18"/>
          <p:cNvSpPr txBox="1"/>
          <p:nvPr>
            <p:ph idx="1" type="body"/>
          </p:nvPr>
        </p:nvSpPr>
        <p:spPr>
          <a:xfrm>
            <a:off x="311700" y="719675"/>
            <a:ext cx="8520600" cy="42837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lang="en" sz="1600">
                <a:solidFill>
                  <a:srgbClr val="B1C67D"/>
                </a:solidFill>
                <a:latin typeface="Oswald Medium"/>
                <a:ea typeface="Oswald Medium"/>
                <a:cs typeface="Oswald Medium"/>
                <a:sym typeface="Oswald Medium"/>
              </a:rPr>
              <a:t>Sessions pratiques</a:t>
            </a:r>
            <a:endParaRPr sz="1600">
              <a:solidFill>
                <a:srgbClr val="B1C67D"/>
              </a:solidFill>
              <a:latin typeface="Oswald Medium"/>
              <a:ea typeface="Oswald Medium"/>
              <a:cs typeface="Oswald Medium"/>
              <a:sym typeface="Oswald Medium"/>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Les participants ont l'occasion </a:t>
            </a:r>
            <a:r>
              <a:rPr b="1" lang="en">
                <a:solidFill>
                  <a:schemeClr val="dk2"/>
                </a:solidFill>
              </a:rPr>
              <a:t>d'affiner leurs compétences </a:t>
            </a:r>
            <a:r>
              <a:rPr lang="en">
                <a:solidFill>
                  <a:schemeClr val="dk2"/>
                </a:solidFill>
              </a:rPr>
              <a:t>et </a:t>
            </a:r>
            <a:r>
              <a:rPr b="1" lang="en">
                <a:solidFill>
                  <a:schemeClr val="dk2"/>
                </a:solidFill>
              </a:rPr>
              <a:t>d'appliquer les concepts</a:t>
            </a:r>
            <a:r>
              <a:rPr lang="en">
                <a:solidFill>
                  <a:schemeClr val="dk2"/>
                </a:solidFill>
              </a:rPr>
              <a:t> appris en classe, de recevoir des </a:t>
            </a:r>
            <a:r>
              <a:rPr b="1" lang="en">
                <a:solidFill>
                  <a:schemeClr val="dk2"/>
                </a:solidFill>
              </a:rPr>
              <a:t>conseils et des techniques</a:t>
            </a:r>
            <a:r>
              <a:rPr lang="en">
                <a:solidFill>
                  <a:schemeClr val="dk2"/>
                </a:solidFill>
              </a:rPr>
              <a:t> de la part des instructeurs et </a:t>
            </a:r>
            <a:r>
              <a:rPr b="1" lang="en">
                <a:solidFill>
                  <a:schemeClr val="dk2"/>
                </a:solidFill>
              </a:rPr>
              <a:t>d'acquérir l'expérience </a:t>
            </a:r>
            <a:r>
              <a:rPr lang="en">
                <a:solidFill>
                  <a:schemeClr val="dk2"/>
                </a:solidFill>
              </a:rPr>
              <a:t>des composants de la centrale PSA qui ne sont peut-être pas présents dans leur propre centrale.</a:t>
            </a:r>
            <a:endParaRPr/>
          </a:p>
          <a:p>
            <a:pPr indent="0" lvl="0" marL="0" rtl="0" algn="l">
              <a:lnSpc>
                <a:spcPct val="115000"/>
              </a:lnSpc>
              <a:spcBef>
                <a:spcPts val="1200"/>
              </a:spcBef>
              <a:spcAft>
                <a:spcPts val="0"/>
              </a:spcAft>
              <a:buSzPts val="1400"/>
              <a:buNone/>
            </a:pPr>
            <a:r>
              <a:rPr lang="en" sz="1600">
                <a:solidFill>
                  <a:srgbClr val="B1C67D"/>
                </a:solidFill>
                <a:latin typeface="Oswald Medium"/>
                <a:ea typeface="Oswald Medium"/>
                <a:cs typeface="Oswald Medium"/>
                <a:sym typeface="Oswald Medium"/>
              </a:rPr>
              <a:t>Évaluations</a:t>
            </a:r>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Les participants seront </a:t>
            </a:r>
            <a:r>
              <a:rPr b="1" lang="en">
                <a:solidFill>
                  <a:schemeClr val="dk2"/>
                </a:solidFill>
              </a:rPr>
              <a:t>évalués quotidiennement</a:t>
            </a:r>
            <a:r>
              <a:rPr lang="en">
                <a:solidFill>
                  <a:schemeClr val="dk2"/>
                </a:solidFill>
              </a:rPr>
              <a:t> pendant la formation, en commençant par une </a:t>
            </a:r>
            <a:r>
              <a:rPr b="1" lang="en">
                <a:solidFill>
                  <a:schemeClr val="dk2"/>
                </a:solidFill>
              </a:rPr>
              <a:t>évaluation avant la formation</a:t>
            </a:r>
            <a:r>
              <a:rPr lang="en">
                <a:solidFill>
                  <a:schemeClr val="dk2"/>
                </a:solidFill>
              </a:rPr>
              <a:t> et en terminant par une </a:t>
            </a:r>
            <a:r>
              <a:rPr b="1" lang="en">
                <a:solidFill>
                  <a:schemeClr val="dk2"/>
                </a:solidFill>
              </a:rPr>
              <a:t>évaluation après la formation</a:t>
            </a:r>
            <a:r>
              <a:rPr lang="en">
                <a:solidFill>
                  <a:schemeClr val="dk2"/>
                </a:solidFill>
              </a:rPr>
              <a:t>. Ces évaluations sont conçues pour aider les instructeurs de BHI </a:t>
            </a:r>
            <a:r>
              <a:rPr b="1" lang="en">
                <a:solidFill>
                  <a:schemeClr val="dk2"/>
                </a:solidFill>
              </a:rPr>
              <a:t>à mesurer l'apprentissage, à aborder les points faibles et à fournir des mesures correctives pendant la formation</a:t>
            </a:r>
            <a:r>
              <a:rPr lang="en">
                <a:solidFill>
                  <a:schemeClr val="dk2"/>
                </a:solidFill>
              </a:rPr>
              <a:t>. </a:t>
            </a:r>
            <a:endParaRPr/>
          </a:p>
          <a:p>
            <a:pPr indent="0" lvl="0" marL="0" rtl="0" algn="l">
              <a:lnSpc>
                <a:spcPct val="115000"/>
              </a:lnSpc>
              <a:spcBef>
                <a:spcPts val="1200"/>
              </a:spcBef>
              <a:spcAft>
                <a:spcPts val="0"/>
              </a:spcAft>
              <a:buSzPts val="1400"/>
              <a:buNone/>
            </a:pPr>
            <a:r>
              <a:rPr lang="en" sz="1600">
                <a:solidFill>
                  <a:srgbClr val="B1C67D"/>
                </a:solidFill>
                <a:latin typeface="Oswald Medium"/>
                <a:ea typeface="Oswald Medium"/>
                <a:cs typeface="Oswald Medium"/>
                <a:sym typeface="Oswald Medium"/>
              </a:rPr>
              <a:t>Documents de formation</a:t>
            </a:r>
            <a:endParaRPr/>
          </a:p>
          <a:p>
            <a:pPr indent="-304800" lvl="0" marL="457200" rtl="0" algn="l">
              <a:lnSpc>
                <a:spcPct val="115000"/>
              </a:lnSpc>
              <a:spcBef>
                <a:spcPts val="0"/>
              </a:spcBef>
              <a:spcAft>
                <a:spcPts val="1000"/>
              </a:spcAft>
              <a:buClr>
                <a:schemeClr val="dk2"/>
              </a:buClr>
              <a:buSzPts val="1200"/>
              <a:buChar char="●"/>
            </a:pPr>
            <a:r>
              <a:rPr lang="en">
                <a:solidFill>
                  <a:schemeClr val="dk2"/>
                </a:solidFill>
                <a:extLst>
                  <a:ext uri="http://customooxmlschemas.google.com/">
                    <go:slidesCustomData xmlns:go="http://customooxmlschemas.google.com/" textRoundtripDataId="19"/>
                  </a:ext>
                </a:extLst>
              </a:rPr>
              <a:t>Les participants reçoivent </a:t>
            </a:r>
            <a:r>
              <a:rPr b="1" lang="en">
                <a:solidFill>
                  <a:schemeClr val="dk2"/>
                </a:solidFill>
                <a:extLst>
                  <a:ext uri="http://customooxmlschemas.google.com/">
                    <go:slidesCustomData xmlns:go="http://customooxmlschemas.google.com/" textRoundtripDataId="20"/>
                  </a:ext>
                </a:extLst>
              </a:rPr>
              <a:t>une copie électronique de la présentation </a:t>
            </a:r>
            <a:r>
              <a:rPr lang="en">
                <a:solidFill>
                  <a:schemeClr val="dk2"/>
                </a:solidFill>
                <a:extLst>
                  <a:ext uri="http://customooxmlschemas.google.com/">
                    <go:slidesCustomData xmlns:go="http://customooxmlschemas.google.com/" textRoundtripDataId="21"/>
                  </a:ext>
                </a:extLst>
              </a:rPr>
              <a:t>de la formation, une </a:t>
            </a:r>
            <a:r>
              <a:rPr b="1" lang="en">
                <a:solidFill>
                  <a:schemeClr val="dk2"/>
                </a:solidFill>
                <a:extLst>
                  <a:ext uri="http://customooxmlschemas.google.com/">
                    <go:slidesCustomData xmlns:go="http://customooxmlschemas.google.com/" textRoundtripDataId="22"/>
                  </a:ext>
                </a:extLst>
              </a:rPr>
              <a:t>liste de contrôle de la maintenance quotidienne </a:t>
            </a:r>
            <a:r>
              <a:rPr lang="en">
                <a:solidFill>
                  <a:schemeClr val="dk2"/>
                </a:solidFill>
                <a:extLst>
                  <a:ext uri="http://customooxmlschemas.google.com/">
                    <go:slidesCustomData xmlns:go="http://customooxmlschemas.google.com/" textRoundtripDataId="23"/>
                  </a:ext>
                </a:extLst>
              </a:rPr>
              <a:t>du PSA (52 semaines), un </a:t>
            </a:r>
            <a:r>
              <a:rPr b="1" lang="en">
                <a:solidFill>
                  <a:schemeClr val="dk2"/>
                </a:solidFill>
                <a:extLst>
                  <a:ext uri="http://customooxmlschemas.google.com/">
                    <go:slidesCustomData xmlns:go="http://customooxmlschemas.google.com/" textRoundtripDataId="24"/>
                  </a:ext>
                </a:extLst>
              </a:rPr>
              <a:t>plan de maintenance préventive</a:t>
            </a:r>
            <a:r>
              <a:rPr lang="en">
                <a:solidFill>
                  <a:schemeClr val="dk2"/>
                </a:solidFill>
                <a:extLst>
                  <a:ext uri="http://customooxmlschemas.google.com/">
                    <go:slidesCustomData xmlns:go="http://customooxmlschemas.google.com/" textRoundtripDataId="25"/>
                  </a:ext>
                </a:extLst>
              </a:rPr>
              <a:t>, un </a:t>
            </a:r>
            <a:r>
              <a:rPr b="1" lang="en">
                <a:solidFill>
                  <a:schemeClr val="dk2"/>
                </a:solidFill>
                <a:extLst>
                  <a:ext uri="http://customooxmlschemas.google.com/">
                    <go:slidesCustomData xmlns:go="http://customooxmlschemas.google.com/" textRoundtripDataId="26"/>
                  </a:ext>
                </a:extLst>
              </a:rPr>
              <a:t>registre des réparations </a:t>
            </a:r>
            <a:r>
              <a:rPr lang="en">
                <a:solidFill>
                  <a:schemeClr val="dk2"/>
                </a:solidFill>
                <a:extLst>
                  <a:ext uri="http://customooxmlschemas.google.com/">
                    <go:slidesCustomData xmlns:go="http://customooxmlschemas.google.com/" textRoundtripDataId="27"/>
                  </a:ext>
                </a:extLst>
              </a:rPr>
              <a:t>du PSA, et une trousse d'outils d'entretien des </a:t>
            </a:r>
            <a:r>
              <a:rPr lang="en">
                <a:solidFill>
                  <a:schemeClr val="dk2"/>
                </a:solidFill>
                <a:extLst>
                  <a:ext uri="http://customooxmlschemas.google.com/">
                    <go:slidesCustomData xmlns:go="http://customooxmlschemas.google.com/" textRoundtripDataId="28"/>
                  </a:ext>
                </a:extLst>
              </a:rPr>
              <a:t>generateur</a:t>
            </a:r>
            <a:r>
              <a:rPr lang="en">
                <a:solidFill>
                  <a:schemeClr val="dk2"/>
                </a:solidFill>
                <a:extLst>
                  <a:ext uri="http://customooxmlschemas.google.com/">
                    <go:slidesCustomData xmlns:go="http://customooxmlschemas.google.com/" textRoundtripDataId="29"/>
                  </a:ext>
                </a:extLst>
              </a:rPr>
              <a:t>s PSA.</a:t>
            </a:r>
            <a:endParaRPr>
              <a:solidFill>
                <a:schemeClr val="dk2"/>
              </a:solidFill>
            </a:endParaRPr>
          </a:p>
        </p:txBody>
      </p:sp>
      <p:sp>
        <p:nvSpPr>
          <p:cNvPr id="285" name="Google Shape;285;p1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1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291" name="Google Shape;291;p19"/>
          <p:cNvPicPr preferRelativeResize="0"/>
          <p:nvPr/>
        </p:nvPicPr>
        <p:blipFill rotWithShape="1">
          <a:blip r:embed="rId3">
            <a:alphaModFix/>
          </a:blip>
          <a:srcRect b="0" l="0" r="0" t="0"/>
          <a:stretch/>
        </p:blipFill>
        <p:spPr>
          <a:xfrm>
            <a:off x="515750" y="636726"/>
            <a:ext cx="3606349" cy="2403649"/>
          </a:xfrm>
          <a:prstGeom prst="rect">
            <a:avLst/>
          </a:prstGeom>
          <a:noFill/>
          <a:ln>
            <a:noFill/>
          </a:ln>
          <a:effectLst>
            <a:outerShdw blurRad="57150" rotWithShape="0" algn="bl" dir="5400000" dist="19050">
              <a:srgbClr val="000000">
                <a:alpha val="48627"/>
              </a:srgbClr>
            </a:outerShdw>
          </a:effectLst>
        </p:spPr>
      </p:pic>
      <p:sp>
        <p:nvSpPr>
          <p:cNvPr id="292" name="Google Shape;292;p19"/>
          <p:cNvSpPr txBox="1"/>
          <p:nvPr/>
        </p:nvSpPr>
        <p:spPr>
          <a:xfrm>
            <a:off x="515750" y="3071983"/>
            <a:ext cx="38172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Rwanda : Steve Mtewa explique un composant du compresseur de surpression</a:t>
            </a:r>
            <a:endParaRPr b="0" i="0" sz="600" u="none" cap="none" strike="noStrike">
              <a:solidFill>
                <a:srgbClr val="000000"/>
              </a:solidFill>
              <a:latin typeface="Century Gothic"/>
              <a:ea typeface="Century Gothic"/>
              <a:cs typeface="Century Gothic"/>
              <a:sym typeface="Century Gothic"/>
            </a:endParaRPr>
          </a:p>
        </p:txBody>
      </p:sp>
      <p:pic>
        <p:nvPicPr>
          <p:cNvPr id="293" name="Google Shape;293;p19"/>
          <p:cNvPicPr preferRelativeResize="0"/>
          <p:nvPr/>
        </p:nvPicPr>
        <p:blipFill rotWithShape="1">
          <a:blip r:embed="rId4">
            <a:alphaModFix/>
          </a:blip>
          <a:srcRect b="0" l="0" r="0" t="0"/>
          <a:stretch/>
        </p:blipFill>
        <p:spPr>
          <a:xfrm>
            <a:off x="4876825" y="636725"/>
            <a:ext cx="3606349" cy="2403649"/>
          </a:xfrm>
          <a:prstGeom prst="rect">
            <a:avLst/>
          </a:prstGeom>
          <a:noFill/>
          <a:ln>
            <a:noFill/>
          </a:ln>
          <a:effectLst>
            <a:outerShdw blurRad="57150" rotWithShape="0" algn="bl" dir="5400000" dist="19050">
              <a:srgbClr val="000000">
                <a:alpha val="48627"/>
              </a:srgbClr>
            </a:outerShdw>
          </a:effectLst>
        </p:spPr>
      </p:pic>
      <p:sp>
        <p:nvSpPr>
          <p:cNvPr id="294" name="Google Shape;294;p19"/>
          <p:cNvSpPr txBox="1"/>
          <p:nvPr/>
        </p:nvSpPr>
        <p:spPr>
          <a:xfrm>
            <a:off x="4876825" y="3071983"/>
            <a:ext cx="38172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Rwanda : Les participants à la formation sont évalués tous les jours.</a:t>
            </a:r>
            <a:endParaRPr b="0" i="0" sz="600" u="none" cap="none" strike="noStrike">
              <a:solidFill>
                <a:srgbClr val="000000"/>
              </a:solidFill>
              <a:latin typeface="Century Gothic"/>
              <a:ea typeface="Century Gothic"/>
              <a:cs typeface="Century Gothic"/>
              <a:sym typeface="Century Gothic"/>
            </a:endParaRPr>
          </a:p>
        </p:txBody>
      </p:sp>
      <p:sp>
        <p:nvSpPr>
          <p:cNvPr id="295" name="Google Shape;295;p19"/>
          <p:cNvSpPr txBox="1"/>
          <p:nvPr>
            <p:ph type="title"/>
          </p:nvPr>
        </p:nvSpPr>
        <p:spPr>
          <a:xfrm>
            <a:off x="311700" y="126299"/>
            <a:ext cx="8000100" cy="507900"/>
          </a:xfrm>
          <a:prstGeom prst="rect">
            <a:avLst/>
          </a:prstGeom>
          <a:noFill/>
          <a:ln>
            <a:noFill/>
          </a:ln>
        </p:spPr>
        <p:txBody>
          <a:bodyPr anchorCtr="0" anchor="ctr" bIns="91425" lIns="0" spcFirstLastPara="1" rIns="91425" wrap="square" tIns="91425">
            <a:spAutoFit/>
          </a:bodyPr>
          <a:lstStyle/>
          <a:p>
            <a:pPr indent="0" lvl="0" marL="0" rtl="0" algn="l">
              <a:lnSpc>
                <a:spcPct val="100000"/>
              </a:lnSpc>
              <a:spcBef>
                <a:spcPts val="0"/>
              </a:spcBef>
              <a:spcAft>
                <a:spcPts val="0"/>
              </a:spcAft>
              <a:buSzPts val="3600"/>
              <a:buNone/>
            </a:pPr>
            <a:r>
              <a:rPr lang="en" sz="2100">
                <a:solidFill>
                  <a:srgbClr val="595959"/>
                </a:solidFill>
              </a:rPr>
              <a:t>Grandes Lignes de la formation à la maintenance</a:t>
            </a:r>
            <a:endParaRPr/>
          </a:p>
        </p:txBody>
      </p:sp>
      <p:pic>
        <p:nvPicPr>
          <p:cNvPr id="296" name="Google Shape;296;p19"/>
          <p:cNvPicPr preferRelativeResize="0"/>
          <p:nvPr/>
        </p:nvPicPr>
        <p:blipFill rotWithShape="1">
          <a:blip r:embed="rId5">
            <a:alphaModFix/>
          </a:blip>
          <a:srcRect b="0" l="0" r="0" t="0"/>
          <a:stretch/>
        </p:blipFill>
        <p:spPr>
          <a:xfrm>
            <a:off x="1102079" y="3245925"/>
            <a:ext cx="2981746" cy="1761700"/>
          </a:xfrm>
          <a:prstGeom prst="rect">
            <a:avLst/>
          </a:prstGeom>
          <a:noFill/>
          <a:ln>
            <a:noFill/>
          </a:ln>
        </p:spPr>
      </p:pic>
      <p:pic>
        <p:nvPicPr>
          <p:cNvPr id="297" name="Google Shape;297;p19"/>
          <p:cNvPicPr preferRelativeResize="0"/>
          <p:nvPr/>
        </p:nvPicPr>
        <p:blipFill rotWithShape="1">
          <a:blip r:embed="rId6">
            <a:alphaModFix/>
          </a:blip>
          <a:srcRect b="0" l="0" r="0" t="0"/>
          <a:stretch/>
        </p:blipFill>
        <p:spPr>
          <a:xfrm>
            <a:off x="4908000" y="3219124"/>
            <a:ext cx="2702928" cy="1788500"/>
          </a:xfrm>
          <a:prstGeom prst="rect">
            <a:avLst/>
          </a:prstGeom>
          <a:noFill/>
          <a:ln cap="flat" cmpd="sng" w="19050">
            <a:solidFill>
              <a:schemeClr val="lt1"/>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0"/>
          <p:cNvSpPr txBox="1"/>
          <p:nvPr>
            <p:ph type="title"/>
          </p:nvPr>
        </p:nvSpPr>
        <p:spPr>
          <a:xfrm>
            <a:off x="313200" y="113850"/>
            <a:ext cx="37530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Soutien virtuel continu</a:t>
            </a:r>
            <a:endParaRPr/>
          </a:p>
        </p:txBody>
      </p:sp>
      <p:sp>
        <p:nvSpPr>
          <p:cNvPr id="303" name="Google Shape;303;p20"/>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04" name="Google Shape;304;p20"/>
          <p:cNvSpPr txBox="1"/>
          <p:nvPr>
            <p:ph idx="1" type="body"/>
          </p:nvPr>
        </p:nvSpPr>
        <p:spPr>
          <a:xfrm>
            <a:off x="84600" y="636725"/>
            <a:ext cx="4181700" cy="43497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b="1" lang="en" sz="1300"/>
              <a:t>Soutien continu:</a:t>
            </a:r>
            <a:r>
              <a:rPr lang="en" sz="1300"/>
              <a:t> Chaque cohorte formée est invitée à rejoindre une communauté de pratique WhatsApp spécifique à son pays, où les participants peuvent:</a:t>
            </a:r>
            <a:endParaRPr sz="1300"/>
          </a:p>
          <a:p>
            <a:pPr indent="-311150" lvl="0" marL="457200" rtl="0" algn="l">
              <a:lnSpc>
                <a:spcPct val="115000"/>
              </a:lnSpc>
              <a:spcBef>
                <a:spcPts val="1000"/>
              </a:spcBef>
              <a:spcAft>
                <a:spcPts val="0"/>
              </a:spcAft>
              <a:buSzPts val="1300"/>
              <a:buChar char="●"/>
            </a:pPr>
            <a:r>
              <a:rPr lang="en" sz="1300"/>
              <a:t>Demander à l'équipe </a:t>
            </a:r>
            <a:r>
              <a:rPr b="1" lang="en" sz="1300"/>
              <a:t>d'assistance technique du projet BOXER</a:t>
            </a:r>
            <a:r>
              <a:rPr lang="en" sz="1300"/>
              <a:t> et à d'autres participants de donner </a:t>
            </a:r>
            <a:r>
              <a:rPr b="1" lang="en" sz="1300"/>
              <a:t>des conseils de dépannage et de partager les idées</a:t>
            </a:r>
            <a:r>
              <a:rPr lang="en" sz="1300"/>
              <a:t>.</a:t>
            </a:r>
            <a:endParaRPr b="1" sz="1300"/>
          </a:p>
          <a:p>
            <a:pPr indent="-311150" lvl="0" marL="457200" rtl="0" algn="l">
              <a:lnSpc>
                <a:spcPct val="115000"/>
              </a:lnSpc>
              <a:spcBef>
                <a:spcPts val="1000"/>
              </a:spcBef>
              <a:spcAft>
                <a:spcPts val="0"/>
              </a:spcAft>
              <a:buSzPts val="1300"/>
              <a:buChar char="●"/>
            </a:pPr>
            <a:r>
              <a:rPr b="1" lang="en" sz="1300"/>
              <a:t>Se responsabiliser mutuellement</a:t>
            </a:r>
            <a:r>
              <a:rPr lang="en" sz="1300"/>
              <a:t> pour rester à jour en </a:t>
            </a:r>
            <a:r>
              <a:rPr b="1" lang="en" sz="1300"/>
              <a:t>partageant les listes de contrôle quotidiennes, les registres de maintenance préventive </a:t>
            </a:r>
            <a:r>
              <a:rPr lang="en" sz="1300"/>
              <a:t>et </a:t>
            </a:r>
            <a:r>
              <a:rPr b="1" lang="en" sz="1300"/>
              <a:t>les registres de réparation</a:t>
            </a:r>
            <a:r>
              <a:rPr lang="en" sz="1300"/>
              <a:t>.</a:t>
            </a:r>
            <a:endParaRPr b="1" sz="1300"/>
          </a:p>
          <a:p>
            <a:pPr indent="-311150" lvl="0" marL="457200" rtl="0" algn="l">
              <a:lnSpc>
                <a:spcPct val="115000"/>
              </a:lnSpc>
              <a:spcBef>
                <a:spcPts val="1000"/>
              </a:spcBef>
              <a:spcAft>
                <a:spcPts val="0"/>
              </a:spcAft>
              <a:buSzPts val="1300"/>
              <a:buChar char="●"/>
            </a:pPr>
            <a:r>
              <a:rPr lang="en" sz="1300"/>
              <a:t>Rester en contact avec d'autres ingénieurs biomédicaux, techniciens et managers</a:t>
            </a:r>
            <a:endParaRPr sz="1300"/>
          </a:p>
          <a:p>
            <a:pPr indent="-311150" lvl="0" marL="457200" rtl="0" algn="l">
              <a:lnSpc>
                <a:spcPct val="115000"/>
              </a:lnSpc>
              <a:spcBef>
                <a:spcPts val="1000"/>
              </a:spcBef>
              <a:spcAft>
                <a:spcPts val="1000"/>
              </a:spcAft>
              <a:buSzPts val="1300"/>
              <a:buChar char="●"/>
            </a:pPr>
            <a:r>
              <a:rPr lang="en" sz="1300"/>
              <a:t>Rester connecté pour connaître les nouveaux communiqués de presse sur le projet BOXER</a:t>
            </a:r>
            <a:endParaRPr sz="1300"/>
          </a:p>
        </p:txBody>
      </p:sp>
      <p:pic>
        <p:nvPicPr>
          <p:cNvPr id="305" name="Google Shape;305;p20"/>
          <p:cNvPicPr preferRelativeResize="0"/>
          <p:nvPr/>
        </p:nvPicPr>
        <p:blipFill rotWithShape="1">
          <a:blip r:embed="rId3">
            <a:alphaModFix/>
          </a:blip>
          <a:srcRect b="0" l="0" r="0" t="0"/>
          <a:stretch/>
        </p:blipFill>
        <p:spPr>
          <a:xfrm>
            <a:off x="6833525" y="636725"/>
            <a:ext cx="2188450" cy="4030525"/>
          </a:xfrm>
          <a:prstGeom prst="rect">
            <a:avLst/>
          </a:prstGeom>
          <a:noFill/>
          <a:ln cap="flat" cmpd="sng" w="38100">
            <a:solidFill>
              <a:srgbClr val="B1C67D"/>
            </a:solidFill>
            <a:prstDash val="solid"/>
            <a:round/>
            <a:headEnd len="sm" w="sm" type="none"/>
            <a:tailEnd len="sm" w="sm" type="none"/>
          </a:ln>
        </p:spPr>
      </p:pic>
      <p:pic>
        <p:nvPicPr>
          <p:cNvPr id="306" name="Google Shape;306;p20"/>
          <p:cNvPicPr preferRelativeResize="0"/>
          <p:nvPr/>
        </p:nvPicPr>
        <p:blipFill rotWithShape="1">
          <a:blip r:embed="rId4">
            <a:alphaModFix/>
          </a:blip>
          <a:srcRect b="0" l="0" r="0" t="0"/>
          <a:stretch/>
        </p:blipFill>
        <p:spPr>
          <a:xfrm>
            <a:off x="4418950" y="624145"/>
            <a:ext cx="2188451" cy="4030531"/>
          </a:xfrm>
          <a:prstGeom prst="rect">
            <a:avLst/>
          </a:prstGeom>
          <a:noFill/>
          <a:ln cap="flat" cmpd="sng" w="38100">
            <a:solidFill>
              <a:srgbClr val="B1C67D"/>
            </a:solidFill>
            <a:prstDash val="solid"/>
            <a:round/>
            <a:headEnd len="sm" w="sm" type="none"/>
            <a:tailEnd len="sm" w="sm" type="none"/>
          </a:ln>
        </p:spPr>
      </p:pic>
      <p:sp>
        <p:nvSpPr>
          <p:cNvPr id="307" name="Google Shape;307;p20"/>
          <p:cNvSpPr/>
          <p:nvPr/>
        </p:nvSpPr>
        <p:spPr>
          <a:xfrm>
            <a:off x="4567900" y="854500"/>
            <a:ext cx="1129800" cy="1146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20"/>
          <p:cNvSpPr/>
          <p:nvPr/>
        </p:nvSpPr>
        <p:spPr>
          <a:xfrm>
            <a:off x="4567900" y="1187000"/>
            <a:ext cx="1367100" cy="1146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20"/>
          <p:cNvSpPr/>
          <p:nvPr/>
        </p:nvSpPr>
        <p:spPr>
          <a:xfrm>
            <a:off x="7053350" y="969100"/>
            <a:ext cx="1367100" cy="1146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20"/>
          <p:cNvSpPr/>
          <p:nvPr/>
        </p:nvSpPr>
        <p:spPr>
          <a:xfrm>
            <a:off x="4799025" y="1471003"/>
            <a:ext cx="390900" cy="705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20"/>
          <p:cNvSpPr txBox="1"/>
          <p:nvPr/>
        </p:nvSpPr>
        <p:spPr>
          <a:xfrm>
            <a:off x="4418950" y="4749900"/>
            <a:ext cx="44829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Libéria :</a:t>
            </a:r>
            <a:r>
              <a:rPr b="0" i="0" lang="en" sz="600" u="none" cap="none" strike="noStrike">
                <a:solidFill>
                  <a:srgbClr val="000000"/>
                </a:solidFill>
                <a:latin typeface="Century Gothic"/>
                <a:ea typeface="Century Gothic"/>
                <a:cs typeface="Century Gothic"/>
                <a:sym typeface="Century Gothic"/>
              </a:rPr>
              <a:t> Le groupe de soutien virtuel des ingénieurs/techniciens biomédicaux libériens. </a:t>
            </a:r>
            <a:r>
              <a:rPr b="1" i="0" lang="en" sz="600" u="none" cap="none" strike="noStrike">
                <a:solidFill>
                  <a:srgbClr val="000000"/>
                </a:solidFill>
                <a:latin typeface="Century Gothic"/>
                <a:ea typeface="Century Gothic"/>
                <a:cs typeface="Century Gothic"/>
                <a:sym typeface="Century Gothic"/>
              </a:rPr>
              <a:t>À gauche</a:t>
            </a:r>
            <a:r>
              <a:rPr b="0" i="0" lang="en" sz="600" u="none" cap="none" strike="noStrike">
                <a:solidFill>
                  <a:srgbClr val="000000"/>
                </a:solidFill>
                <a:latin typeface="Century Gothic"/>
                <a:ea typeface="Century Gothic"/>
                <a:cs typeface="Century Gothic"/>
                <a:sym typeface="Century Gothic"/>
              </a:rPr>
              <a:t> : la centrale d'oxygène de Phebe remerciant Steve "Grandpa" Mtewa de BHI pour son aide. </a:t>
            </a:r>
            <a:r>
              <a:rPr b="1" i="0" lang="en" sz="600" u="none" cap="none" strike="noStrike">
                <a:solidFill>
                  <a:srgbClr val="000000"/>
                </a:solidFill>
                <a:latin typeface="Century Gothic"/>
                <a:ea typeface="Century Gothic"/>
                <a:cs typeface="Century Gothic"/>
                <a:sym typeface="Century Gothic"/>
              </a:rPr>
              <a:t>À droite </a:t>
            </a:r>
            <a:r>
              <a:rPr b="0" i="0" lang="en" sz="600" u="none" cap="none" strike="noStrike">
                <a:solidFill>
                  <a:srgbClr val="000000"/>
                </a:solidFill>
                <a:latin typeface="Century Gothic"/>
                <a:ea typeface="Century Gothic"/>
                <a:cs typeface="Century Gothic"/>
                <a:sym typeface="Century Gothic"/>
              </a:rPr>
              <a:t>: Les opérateurs de la centrale d'oxygène de JFD ont collaboré avec ceux de la centrale d'oxygène de Phebe et ont pu s'entraider pour dépanner et résoudre un problème de moteur à JFD</a:t>
            </a:r>
            <a:endParaRPr b="0" i="0" sz="6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1"/>
          <p:cNvSpPr txBox="1"/>
          <p:nvPr>
            <p:ph type="title"/>
          </p:nvPr>
        </p:nvSpPr>
        <p:spPr>
          <a:xfrm>
            <a:off x="311700" y="307700"/>
            <a:ext cx="4045200" cy="831300"/>
          </a:xfrm>
          <a:prstGeom prst="rect">
            <a:avLst/>
          </a:prstGeom>
          <a:noFill/>
          <a:ln>
            <a:noFill/>
          </a:ln>
        </p:spPr>
        <p:txBody>
          <a:bodyPr anchorCtr="0" anchor="b" bIns="91425" lIns="0" spcFirstLastPara="1" rIns="91425" wrap="square" tIns="91425">
            <a:spAutoFit/>
          </a:bodyPr>
          <a:lstStyle/>
          <a:p>
            <a:pPr indent="0" lvl="0" marL="0" rtl="0" algn="ctr">
              <a:lnSpc>
                <a:spcPct val="100000"/>
              </a:lnSpc>
              <a:spcBef>
                <a:spcPts val="0"/>
              </a:spcBef>
              <a:spcAft>
                <a:spcPts val="0"/>
              </a:spcAft>
              <a:buSzPts val="4200"/>
              <a:buNone/>
            </a:pPr>
            <a:r>
              <a:rPr lang="en"/>
              <a:t>Formation avancée</a:t>
            </a:r>
            <a:endParaRPr/>
          </a:p>
        </p:txBody>
      </p:sp>
      <p:sp>
        <p:nvSpPr>
          <p:cNvPr id="317" name="Google Shape;317;p2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18" name="Google Shape;318;p21"/>
          <p:cNvSpPr txBox="1"/>
          <p:nvPr/>
        </p:nvSpPr>
        <p:spPr>
          <a:xfrm>
            <a:off x="5042725" y="373500"/>
            <a:ext cx="3748800" cy="879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1" i="0" lang="en" sz="2100" u="none" cap="none" strike="noStrike">
                <a:solidFill>
                  <a:schemeClr val="dk2"/>
                </a:solidFill>
                <a:latin typeface="Century Gothic"/>
                <a:ea typeface="Century Gothic"/>
                <a:cs typeface="Century Gothic"/>
                <a:sym typeface="Century Gothic"/>
              </a:rPr>
              <a:t>Programme personnalisé.  Formation intensive.</a:t>
            </a:r>
            <a:endParaRPr b="1" i="0" sz="2100" u="none" cap="none" strike="noStrike">
              <a:solidFill>
                <a:schemeClr val="dk2"/>
              </a:solidFill>
              <a:latin typeface="Century Gothic"/>
              <a:ea typeface="Century Gothic"/>
              <a:cs typeface="Century Gothic"/>
              <a:sym typeface="Century Gothic"/>
            </a:endParaRPr>
          </a:p>
        </p:txBody>
      </p:sp>
      <p:sp>
        <p:nvSpPr>
          <p:cNvPr id="319" name="Google Shape;319;p21"/>
          <p:cNvSpPr txBox="1"/>
          <p:nvPr/>
        </p:nvSpPr>
        <p:spPr>
          <a:xfrm>
            <a:off x="5042725" y="1198425"/>
            <a:ext cx="3748800" cy="4770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1900"/>
              <a:buFont typeface="Arial"/>
              <a:buNone/>
            </a:pPr>
            <a:r>
              <a:rPr b="0" i="0" lang="en" sz="1900" u="none" cap="none" strike="noStrike">
                <a:solidFill>
                  <a:schemeClr val="dk2"/>
                </a:solidFill>
                <a:latin typeface="Century Gothic"/>
                <a:ea typeface="Century Gothic"/>
                <a:cs typeface="Century Gothic"/>
                <a:sym typeface="Century Gothic"/>
              </a:rPr>
              <a:t>Niveau intermédiaire/avancé </a:t>
            </a:r>
            <a:endParaRPr b="0" i="0" sz="1900" u="none" cap="none" strike="noStrike">
              <a:solidFill>
                <a:schemeClr val="dk2"/>
              </a:solidFill>
              <a:latin typeface="Century Gothic"/>
              <a:ea typeface="Century Gothic"/>
              <a:cs typeface="Century Gothic"/>
              <a:sym typeface="Century Gothic"/>
            </a:endParaRPr>
          </a:p>
        </p:txBody>
      </p:sp>
      <p:sp>
        <p:nvSpPr>
          <p:cNvPr id="320" name="Google Shape;320;p21"/>
          <p:cNvSpPr txBox="1"/>
          <p:nvPr/>
        </p:nvSpPr>
        <p:spPr>
          <a:xfrm>
            <a:off x="1032750" y="3530263"/>
            <a:ext cx="2603100" cy="1143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Ingénieurs et techniciens expérimentés ayant des fonctions de supervision ou de formation</a:t>
            </a:r>
            <a:endParaRPr b="1" i="0" sz="1400" u="none" cap="none" strike="noStrike">
              <a:solidFill>
                <a:schemeClr val="lt1"/>
              </a:solidFill>
              <a:latin typeface="Arial"/>
              <a:ea typeface="Arial"/>
              <a:cs typeface="Arial"/>
              <a:sym typeface="Arial"/>
            </a:endParaRPr>
          </a:p>
        </p:txBody>
      </p:sp>
      <p:sp>
        <p:nvSpPr>
          <p:cNvPr id="321" name="Google Shape;321;p21"/>
          <p:cNvSpPr txBox="1"/>
          <p:nvPr/>
        </p:nvSpPr>
        <p:spPr>
          <a:xfrm>
            <a:off x="4813225" y="1897450"/>
            <a:ext cx="4207800" cy="2630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rgbClr val="595959"/>
                </a:solidFill>
                <a:latin typeface="Century Gothic"/>
                <a:ea typeface="Century Gothic"/>
                <a:cs typeface="Century Gothic"/>
                <a:sym typeface="Century Gothic"/>
              </a:rPr>
              <a:t>Objectif</a:t>
            </a:r>
            <a:r>
              <a:rPr b="0" i="0" lang="en" sz="1400" u="none" cap="none" strike="noStrike">
                <a:solidFill>
                  <a:srgbClr val="595959"/>
                </a:solidFill>
                <a:latin typeface="Century Gothic"/>
                <a:ea typeface="Century Gothic"/>
                <a:cs typeface="Century Gothic"/>
                <a:sym typeface="Century Gothic"/>
              </a:rPr>
              <a:t>: </a:t>
            </a:r>
            <a:r>
              <a:rPr b="0" i="0" lang="en" sz="1400" u="none" cap="none" strike="noStrike">
                <a:solidFill>
                  <a:schemeClr val="dk2"/>
                </a:solidFill>
                <a:latin typeface="Century Gothic"/>
                <a:ea typeface="Century Gothic"/>
                <a:cs typeface="Century Gothic"/>
                <a:sym typeface="Century Gothic"/>
              </a:rPr>
              <a:t>Permettre aux techniciens avancés de former d'autres personnes sur les centrales de PSA ou d'effectuer des travaux de maintenance et de réparation complexes de manière indépendante.  Une version avancée de la formation à la maintenance qui prépare les ingénieurs et les techniciens expérimentés à effectuer une maintenance, un dépannage et une réparation plus sophistiqués des centrales de PSA</a:t>
            </a:r>
            <a:r>
              <a:rPr b="0" i="0" lang="en" sz="1400" u="none" cap="none" strike="noStrike">
                <a:solidFill>
                  <a:srgbClr val="595959"/>
                </a:solidFill>
                <a:latin typeface="Century Gothic"/>
                <a:ea typeface="Century Gothic"/>
                <a:cs typeface="Century Gothic"/>
                <a:sym typeface="Century Gothic"/>
              </a:rPr>
              <a:t>.</a:t>
            </a:r>
            <a:endParaRPr b="0" i="0" sz="1400" u="none" cap="none" strike="noStrike">
              <a:solidFill>
                <a:srgbClr val="595959"/>
              </a:solidFill>
              <a:latin typeface="Century Gothic"/>
              <a:ea typeface="Century Gothic"/>
              <a:cs typeface="Century Gothic"/>
              <a:sym typeface="Century Gothic"/>
            </a:endParaRPr>
          </a:p>
        </p:txBody>
      </p:sp>
      <p:cxnSp>
        <p:nvCxnSpPr>
          <p:cNvPr id="322" name="Google Shape;322;p21"/>
          <p:cNvCxnSpPr/>
          <p:nvPr/>
        </p:nvCxnSpPr>
        <p:spPr>
          <a:xfrm>
            <a:off x="1049100" y="3530272"/>
            <a:ext cx="2570400" cy="0"/>
          </a:xfrm>
          <a:prstGeom prst="straightConnector1">
            <a:avLst/>
          </a:prstGeom>
          <a:noFill/>
          <a:ln cap="flat" cmpd="sng" w="28575">
            <a:solidFill>
              <a:schemeClr val="lt1"/>
            </a:solidFill>
            <a:prstDash val="solid"/>
            <a:round/>
            <a:headEnd len="sm" w="sm" type="none"/>
            <a:tailEnd len="sm" w="sm" type="none"/>
          </a:ln>
        </p:spPr>
      </p:cxnSp>
      <p:pic>
        <p:nvPicPr>
          <p:cNvPr id="323" name="Google Shape;323;p21"/>
          <p:cNvPicPr preferRelativeResize="0"/>
          <p:nvPr/>
        </p:nvPicPr>
        <p:blipFill rotWithShape="1">
          <a:blip r:embed="rId3">
            <a:alphaModFix/>
          </a:blip>
          <a:srcRect b="0" l="0" r="0" t="0"/>
          <a:stretch/>
        </p:blipFill>
        <p:spPr>
          <a:xfrm>
            <a:off x="1671225" y="1908675"/>
            <a:ext cx="1326150" cy="1326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2"/>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sz="2700"/>
              <a:t>Formation des formateurs (formation avancée) - approche </a:t>
            </a:r>
            <a:endParaRPr sz="2700"/>
          </a:p>
        </p:txBody>
      </p:sp>
      <p:sp>
        <p:nvSpPr>
          <p:cNvPr id="329" name="Google Shape;329;p2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30" name="Google Shape;330;p22"/>
          <p:cNvSpPr txBox="1"/>
          <p:nvPr>
            <p:ph idx="1" type="body"/>
          </p:nvPr>
        </p:nvSpPr>
        <p:spPr>
          <a:xfrm>
            <a:off x="311700" y="715500"/>
            <a:ext cx="7898100" cy="4285500"/>
          </a:xfrm>
          <a:prstGeom prst="rect">
            <a:avLst/>
          </a:prstGeom>
          <a:noFill/>
          <a:ln>
            <a:noFill/>
          </a:ln>
        </p:spPr>
        <p:txBody>
          <a:bodyPr anchorCtr="0" anchor="t" bIns="91425" lIns="0" spcFirstLastPara="1" rIns="0" wrap="square" tIns="91425">
            <a:spAutoFit/>
          </a:bodyPr>
          <a:lstStyle/>
          <a:p>
            <a:pPr indent="-311150" lvl="0" marL="457200" rtl="0" algn="l">
              <a:lnSpc>
                <a:spcPct val="115000"/>
              </a:lnSpc>
              <a:spcBef>
                <a:spcPts val="0"/>
              </a:spcBef>
              <a:spcAft>
                <a:spcPts val="0"/>
              </a:spcAft>
              <a:buClr>
                <a:schemeClr val="dk2"/>
              </a:buClr>
              <a:buSzPts val="1300"/>
              <a:buChar char="●"/>
            </a:pPr>
            <a:r>
              <a:rPr b="1" lang="en" sz="1300">
                <a:solidFill>
                  <a:schemeClr val="dk2"/>
                </a:solidFill>
              </a:rPr>
              <a:t>Programme personnalisé </a:t>
            </a:r>
            <a:r>
              <a:rPr lang="en" sz="1300">
                <a:solidFill>
                  <a:schemeClr val="dk2"/>
                </a:solidFill>
              </a:rPr>
              <a:t>en fonction des besoins.  Le programme peut se concentrer</a:t>
            </a:r>
            <a:r>
              <a:rPr b="1" lang="en" sz="1300">
                <a:solidFill>
                  <a:schemeClr val="dk2"/>
                </a:solidFill>
              </a:rPr>
              <a:t> sur la formation des formateurs ou sur la formation avancée </a:t>
            </a:r>
            <a:r>
              <a:rPr lang="en" sz="1300">
                <a:solidFill>
                  <a:schemeClr val="dk2"/>
                </a:solidFill>
              </a:rPr>
              <a:t>à la maintenance et à la réparation des centrales PSA.</a:t>
            </a:r>
            <a:endParaRPr sz="1300">
              <a:solidFill>
                <a:schemeClr val="dk2"/>
              </a:solidFill>
            </a:endParaRPr>
          </a:p>
          <a:p>
            <a:pPr indent="-311150" lvl="0" marL="457200" rtl="0" algn="l">
              <a:lnSpc>
                <a:spcPct val="115000"/>
              </a:lnSpc>
              <a:spcBef>
                <a:spcPts val="500"/>
              </a:spcBef>
              <a:spcAft>
                <a:spcPts val="0"/>
              </a:spcAft>
              <a:buClr>
                <a:schemeClr val="dk2"/>
              </a:buClr>
              <a:buSzPts val="1300"/>
              <a:buChar char="●"/>
            </a:pPr>
            <a:r>
              <a:rPr b="1" lang="en" sz="1300">
                <a:solidFill>
                  <a:schemeClr val="dk2"/>
                </a:solidFill>
              </a:rPr>
              <a:t>Des session plénières </a:t>
            </a:r>
            <a:r>
              <a:rPr lang="en" sz="1300">
                <a:solidFill>
                  <a:schemeClr val="dk2"/>
                </a:solidFill>
              </a:rPr>
              <a:t>pour préparer les formateurs à donner une formation technique sur les centrales PSA et les systèmes de distribution d'oxygène</a:t>
            </a:r>
            <a:r>
              <a:rPr b="1" lang="en" sz="1300">
                <a:solidFill>
                  <a:schemeClr val="dk2"/>
                </a:solidFill>
              </a:rPr>
              <a:t>.</a:t>
            </a:r>
            <a:endParaRPr sz="1300">
              <a:solidFill>
                <a:schemeClr val="dk2"/>
              </a:solidFill>
            </a:endParaRPr>
          </a:p>
          <a:p>
            <a:pPr indent="-311150" lvl="0" marL="457200" rtl="0" algn="l">
              <a:lnSpc>
                <a:spcPct val="115000"/>
              </a:lnSpc>
              <a:spcBef>
                <a:spcPts val="500"/>
              </a:spcBef>
              <a:spcAft>
                <a:spcPts val="0"/>
              </a:spcAft>
              <a:buClr>
                <a:schemeClr val="dk2"/>
              </a:buClr>
              <a:buSzPts val="1300"/>
              <a:buChar char="●"/>
            </a:pPr>
            <a:r>
              <a:rPr b="1" lang="en" sz="1300">
                <a:solidFill>
                  <a:schemeClr val="dk2"/>
                </a:solidFill>
              </a:rPr>
              <a:t>Formation pratique avancée à la maintenance et à la réparation des centrales PSA, </a:t>
            </a:r>
            <a:r>
              <a:rPr lang="en" sz="1300">
                <a:solidFill>
                  <a:schemeClr val="dk2"/>
                </a:solidFill>
              </a:rPr>
              <a:t>avec un accent mis </a:t>
            </a:r>
            <a:r>
              <a:rPr b="1" lang="en" sz="1300">
                <a:solidFill>
                  <a:schemeClr val="dk2"/>
                </a:solidFill>
              </a:rPr>
              <a:t>sur les composants complexes </a:t>
            </a:r>
            <a:r>
              <a:rPr lang="en" sz="1300">
                <a:solidFill>
                  <a:schemeClr val="dk2"/>
                </a:solidFill>
              </a:rPr>
              <a:t>tels que le</a:t>
            </a:r>
            <a:r>
              <a:rPr b="1" lang="en" sz="1300">
                <a:solidFill>
                  <a:schemeClr val="dk2"/>
                </a:solidFill>
              </a:rPr>
              <a:t> compresseur d'air ou le compresseur de surpression.</a:t>
            </a:r>
            <a:endParaRPr b="1" sz="1300">
              <a:solidFill>
                <a:schemeClr val="dk2"/>
              </a:solidFill>
            </a:endParaRPr>
          </a:p>
          <a:p>
            <a:pPr indent="-311150" lvl="0" marL="457200" rtl="0" algn="l">
              <a:lnSpc>
                <a:spcPct val="115000"/>
              </a:lnSpc>
              <a:spcBef>
                <a:spcPts val="500"/>
              </a:spcBef>
              <a:spcAft>
                <a:spcPts val="0"/>
              </a:spcAft>
              <a:buClr>
                <a:schemeClr val="dk2"/>
              </a:buClr>
              <a:buSzPts val="1300"/>
              <a:buChar char="●"/>
            </a:pPr>
            <a:r>
              <a:rPr b="1" lang="en" sz="1300">
                <a:solidFill>
                  <a:schemeClr val="dk2"/>
                </a:solidFill>
              </a:rPr>
              <a:t>Visites des centrales PSA pour une séance pratique.</a:t>
            </a:r>
            <a:endParaRPr sz="1300">
              <a:solidFill>
                <a:schemeClr val="dk2"/>
              </a:solidFill>
            </a:endParaRPr>
          </a:p>
          <a:p>
            <a:pPr indent="-311150" lvl="0" marL="457200" rtl="0" algn="l">
              <a:lnSpc>
                <a:spcPct val="115000"/>
              </a:lnSpc>
              <a:spcBef>
                <a:spcPts val="500"/>
              </a:spcBef>
              <a:spcAft>
                <a:spcPts val="0"/>
              </a:spcAft>
              <a:buClr>
                <a:schemeClr val="dk2"/>
              </a:buClr>
              <a:buSzPts val="1300"/>
              <a:buChar char="●"/>
            </a:pPr>
            <a:r>
              <a:rPr lang="en" sz="1300">
                <a:solidFill>
                  <a:schemeClr val="dk2"/>
                </a:solidFill>
              </a:rPr>
              <a:t>Les participants jouent un rôle plus important dans la formation </a:t>
            </a:r>
            <a:r>
              <a:rPr b="1" lang="en" sz="1300">
                <a:solidFill>
                  <a:schemeClr val="dk2"/>
                </a:solidFill>
              </a:rPr>
              <a:t>en délivrant des cours pratiques et théoriques supervisés. </a:t>
            </a:r>
            <a:endParaRPr b="1" sz="1300">
              <a:solidFill>
                <a:schemeClr val="dk2"/>
              </a:solidFill>
            </a:endParaRPr>
          </a:p>
          <a:p>
            <a:pPr indent="-311150" lvl="0" marL="457200" rtl="0" algn="l">
              <a:lnSpc>
                <a:spcPct val="115000"/>
              </a:lnSpc>
              <a:spcBef>
                <a:spcPts val="500"/>
              </a:spcBef>
              <a:spcAft>
                <a:spcPts val="0"/>
              </a:spcAft>
              <a:buClr>
                <a:schemeClr val="dk2"/>
              </a:buClr>
              <a:buSzPts val="1300"/>
              <a:buChar char="●"/>
            </a:pPr>
            <a:r>
              <a:rPr b="1" lang="en" sz="1300">
                <a:solidFill>
                  <a:schemeClr val="dk2"/>
                </a:solidFill>
              </a:rPr>
              <a:t>Évaluations théoriques et pratiques avant, pendant et après la formation.</a:t>
            </a:r>
            <a:endParaRPr b="1" sz="1300">
              <a:solidFill>
                <a:schemeClr val="dk2"/>
              </a:solidFill>
            </a:endParaRPr>
          </a:p>
          <a:p>
            <a:pPr indent="-311150" lvl="0" marL="457200" rtl="0" algn="l">
              <a:lnSpc>
                <a:spcPct val="115000"/>
              </a:lnSpc>
              <a:spcBef>
                <a:spcPts val="500"/>
              </a:spcBef>
              <a:spcAft>
                <a:spcPts val="0"/>
              </a:spcAft>
              <a:buClr>
                <a:schemeClr val="dk2"/>
              </a:buClr>
              <a:buSzPts val="1300"/>
              <a:buChar char="●"/>
            </a:pPr>
            <a:r>
              <a:rPr lang="en" sz="1300">
                <a:solidFill>
                  <a:schemeClr val="dk2"/>
                </a:solidFill>
              </a:rPr>
              <a:t>Création d'une </a:t>
            </a:r>
            <a:r>
              <a:rPr b="1" lang="en" sz="1300">
                <a:solidFill>
                  <a:schemeClr val="dk2"/>
                </a:solidFill>
              </a:rPr>
              <a:t>communauté de pratique en ligne</a:t>
            </a:r>
            <a:r>
              <a:rPr lang="en" sz="1300">
                <a:solidFill>
                  <a:schemeClr val="dk2"/>
                </a:solidFill>
              </a:rPr>
              <a:t> pour un soutien technique et un engagement continus.</a:t>
            </a:r>
            <a:endParaRPr sz="1300">
              <a:solidFill>
                <a:schemeClr val="dk2"/>
              </a:solidFill>
            </a:endParaRPr>
          </a:p>
          <a:p>
            <a:pPr indent="-311150" lvl="0" marL="457200" rtl="0" algn="l">
              <a:lnSpc>
                <a:spcPct val="115000"/>
              </a:lnSpc>
              <a:spcBef>
                <a:spcPts val="500"/>
              </a:spcBef>
              <a:spcAft>
                <a:spcPts val="500"/>
              </a:spcAft>
              <a:buClr>
                <a:schemeClr val="dk2"/>
              </a:buClr>
              <a:buSzPts val="1300"/>
              <a:buChar char="●"/>
            </a:pPr>
            <a:r>
              <a:rPr b="1" lang="en" sz="1300">
                <a:solidFill>
                  <a:schemeClr val="dk2"/>
                </a:solidFill>
              </a:rPr>
              <a:t>Soutenir l'élaboration d'un programme de formation </a:t>
            </a:r>
            <a:r>
              <a:rPr lang="en" sz="1300">
                <a:solidFill>
                  <a:schemeClr val="dk2"/>
                </a:solidFill>
              </a:rPr>
              <a:t>et organiser une formation sur site, le cas échéant.</a:t>
            </a:r>
            <a:endParaRPr sz="1300">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3"/>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Formation des formateurs - session plénières </a:t>
            </a:r>
            <a:endParaRPr/>
          </a:p>
        </p:txBody>
      </p:sp>
      <p:sp>
        <p:nvSpPr>
          <p:cNvPr id="336" name="Google Shape;336;p23"/>
          <p:cNvSpPr txBox="1"/>
          <p:nvPr>
            <p:ph idx="1" type="body"/>
          </p:nvPr>
        </p:nvSpPr>
        <p:spPr>
          <a:xfrm>
            <a:off x="311700" y="789125"/>
            <a:ext cx="4673700" cy="42477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b="1" lang="en" sz="1300"/>
              <a:t>Thèmes traités:</a:t>
            </a:r>
            <a:endParaRPr b="1" sz="1300"/>
          </a:p>
          <a:p>
            <a:pPr indent="-311150" lvl="0" marL="457200" rtl="0" algn="l">
              <a:lnSpc>
                <a:spcPct val="115000"/>
              </a:lnSpc>
              <a:spcBef>
                <a:spcPts val="500"/>
              </a:spcBef>
              <a:spcAft>
                <a:spcPts val="0"/>
              </a:spcAft>
              <a:buSzPts val="1300"/>
              <a:buChar char="●"/>
            </a:pPr>
            <a:r>
              <a:rPr lang="en" sz="1300"/>
              <a:t>Introduction à </a:t>
            </a:r>
            <a:r>
              <a:rPr b="1" lang="en" sz="1300"/>
              <a:t>l'oxygène médical </a:t>
            </a:r>
            <a:r>
              <a:rPr lang="en" sz="1300"/>
              <a:t>et aux</a:t>
            </a:r>
            <a:r>
              <a:rPr b="1" lang="en" sz="1300"/>
              <a:t> centrales PSA</a:t>
            </a:r>
            <a:endParaRPr b="1" sz="1300"/>
          </a:p>
          <a:p>
            <a:pPr indent="-311150" lvl="0" marL="457200" rtl="0" algn="l">
              <a:lnSpc>
                <a:spcPct val="115000"/>
              </a:lnSpc>
              <a:spcBef>
                <a:spcPts val="500"/>
              </a:spcBef>
              <a:spcAft>
                <a:spcPts val="0"/>
              </a:spcAft>
              <a:buSzPts val="1300"/>
              <a:buChar char="●"/>
            </a:pPr>
            <a:r>
              <a:rPr lang="en" sz="1300"/>
              <a:t>Aperçu des </a:t>
            </a:r>
            <a:r>
              <a:rPr b="1" lang="en" sz="1300"/>
              <a:t>composantes et fonctions</a:t>
            </a:r>
            <a:r>
              <a:rPr lang="en" sz="1300"/>
              <a:t> des centrales PSA  </a:t>
            </a:r>
            <a:endParaRPr sz="1300"/>
          </a:p>
          <a:p>
            <a:pPr indent="-311150" lvl="0" marL="457200" rtl="0" algn="l">
              <a:lnSpc>
                <a:spcPct val="115000"/>
              </a:lnSpc>
              <a:spcBef>
                <a:spcPts val="500"/>
              </a:spcBef>
              <a:spcAft>
                <a:spcPts val="0"/>
              </a:spcAft>
              <a:buSzPts val="1300"/>
              <a:buChar char="●"/>
            </a:pPr>
            <a:r>
              <a:rPr b="1" lang="en" sz="1300"/>
              <a:t>Sécurité et atténuation des risques</a:t>
            </a:r>
            <a:endParaRPr b="1" sz="1300"/>
          </a:p>
          <a:p>
            <a:pPr indent="-311150" lvl="0" marL="457200" rtl="0" algn="l">
              <a:lnSpc>
                <a:spcPct val="115000"/>
              </a:lnSpc>
              <a:spcBef>
                <a:spcPts val="500"/>
              </a:spcBef>
              <a:spcAft>
                <a:spcPts val="0"/>
              </a:spcAft>
              <a:buSzPts val="1300"/>
              <a:buChar char="●"/>
            </a:pPr>
            <a:r>
              <a:rPr b="1" lang="en" sz="1300"/>
              <a:t>Compression et épuration de l'air</a:t>
            </a:r>
            <a:endParaRPr b="1" sz="1300"/>
          </a:p>
          <a:p>
            <a:pPr indent="-311150" lvl="0" marL="457200" rtl="0" algn="l">
              <a:lnSpc>
                <a:spcPct val="115000"/>
              </a:lnSpc>
              <a:spcBef>
                <a:spcPts val="500"/>
              </a:spcBef>
              <a:spcAft>
                <a:spcPts val="0"/>
              </a:spcAft>
              <a:buSzPts val="1300"/>
              <a:buChar char="●"/>
            </a:pPr>
            <a:r>
              <a:rPr b="1" lang="en" sz="1300"/>
              <a:t>centrale d'oxygène PSA </a:t>
            </a:r>
            <a:endParaRPr b="1" sz="1300"/>
          </a:p>
          <a:p>
            <a:pPr indent="-311150" lvl="0" marL="457200" rtl="0" algn="l">
              <a:lnSpc>
                <a:spcPct val="115000"/>
              </a:lnSpc>
              <a:spcBef>
                <a:spcPts val="500"/>
              </a:spcBef>
              <a:spcAft>
                <a:spcPts val="0"/>
              </a:spcAft>
              <a:buSzPts val="1300"/>
              <a:buChar char="●"/>
            </a:pPr>
            <a:r>
              <a:rPr b="1" lang="en" sz="1300"/>
              <a:t>Pompe de surpression d'oxygène </a:t>
            </a:r>
            <a:endParaRPr b="1" sz="1300"/>
          </a:p>
          <a:p>
            <a:pPr indent="-311150" lvl="0" marL="457200" rtl="0" algn="l">
              <a:lnSpc>
                <a:spcPct val="115000"/>
              </a:lnSpc>
              <a:spcBef>
                <a:spcPts val="500"/>
              </a:spcBef>
              <a:spcAft>
                <a:spcPts val="0"/>
              </a:spcAft>
              <a:buSzPts val="1300"/>
              <a:buChar char="●"/>
            </a:pPr>
            <a:r>
              <a:rPr b="1" lang="en" sz="1300"/>
              <a:t>Principes de fonctionnement des centrales PSA </a:t>
            </a:r>
            <a:endParaRPr b="1" sz="1300"/>
          </a:p>
          <a:p>
            <a:pPr indent="-311150" lvl="0" marL="457200" rtl="0" algn="l">
              <a:lnSpc>
                <a:spcPct val="115000"/>
              </a:lnSpc>
              <a:spcBef>
                <a:spcPts val="500"/>
              </a:spcBef>
              <a:spcAft>
                <a:spcPts val="0"/>
              </a:spcAft>
              <a:buSzPts val="1300"/>
              <a:buChar char="●"/>
            </a:pPr>
            <a:r>
              <a:rPr b="1" lang="en" sz="1300"/>
              <a:t>Systèmes de distribution d'oxygène</a:t>
            </a:r>
            <a:endParaRPr b="1" sz="1300"/>
          </a:p>
          <a:p>
            <a:pPr indent="-311150" lvl="0" marL="457200" rtl="0" algn="l">
              <a:lnSpc>
                <a:spcPct val="115000"/>
              </a:lnSpc>
              <a:spcBef>
                <a:spcPts val="500"/>
              </a:spcBef>
              <a:spcAft>
                <a:spcPts val="0"/>
              </a:spcAft>
              <a:buSzPts val="1300"/>
              <a:buChar char="●"/>
            </a:pPr>
            <a:r>
              <a:rPr b="1" lang="en" sz="1300"/>
              <a:t>Trouver et réparer (Find and Fix) </a:t>
            </a:r>
            <a:r>
              <a:rPr lang="en" sz="1300"/>
              <a:t>observations et leçons tirées de l'expérience </a:t>
            </a:r>
            <a:endParaRPr sz="1300"/>
          </a:p>
          <a:p>
            <a:pPr indent="-311150" lvl="0" marL="457200" rtl="0" algn="l">
              <a:lnSpc>
                <a:spcPct val="115000"/>
              </a:lnSpc>
              <a:spcBef>
                <a:spcPts val="500"/>
              </a:spcBef>
              <a:spcAft>
                <a:spcPts val="500"/>
              </a:spcAft>
              <a:buSzPts val="1300"/>
              <a:buChar char="●"/>
            </a:pPr>
            <a:r>
              <a:rPr lang="en" sz="1300"/>
              <a:t>Listes </a:t>
            </a:r>
            <a:r>
              <a:rPr b="1" lang="en" sz="1300"/>
              <a:t>de contrôle et planification de la maintenance </a:t>
            </a:r>
            <a:r>
              <a:rPr lang="en" sz="1300"/>
              <a:t>des centrales PSA</a:t>
            </a:r>
            <a:endParaRPr b="1" sz="1300"/>
          </a:p>
        </p:txBody>
      </p:sp>
      <p:sp>
        <p:nvSpPr>
          <p:cNvPr id="337" name="Google Shape;337;p23"/>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338" name="Google Shape;338;p23"/>
          <p:cNvPicPr preferRelativeResize="0"/>
          <p:nvPr/>
        </p:nvPicPr>
        <p:blipFill rotWithShape="1">
          <a:blip r:embed="rId3">
            <a:alphaModFix/>
          </a:blip>
          <a:srcRect b="0" l="0" r="0" t="0"/>
          <a:stretch/>
        </p:blipFill>
        <p:spPr>
          <a:xfrm>
            <a:off x="5182950" y="1123712"/>
            <a:ext cx="3698324" cy="3212824"/>
          </a:xfrm>
          <a:prstGeom prst="rect">
            <a:avLst/>
          </a:prstGeom>
          <a:noFill/>
          <a:ln cap="flat" cmpd="sng" w="38100">
            <a:solidFill>
              <a:srgbClr val="B1C67D"/>
            </a:solidFill>
            <a:prstDash val="solid"/>
            <a:round/>
            <a:headEnd len="sm" w="sm" type="none"/>
            <a:tailEnd len="sm" w="sm" type="none"/>
          </a:ln>
        </p:spPr>
      </p:pic>
      <p:sp>
        <p:nvSpPr>
          <p:cNvPr id="339" name="Google Shape;339;p23"/>
          <p:cNvSpPr txBox="1"/>
          <p:nvPr/>
        </p:nvSpPr>
        <p:spPr>
          <a:xfrm>
            <a:off x="5151025" y="4407775"/>
            <a:ext cx="37302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Népal : Pedro Castro et un participant à la formation avancée comparent les centrales PSA et les centrales d'oxygène liquide</a:t>
            </a:r>
            <a:r>
              <a:rPr b="0" i="0" lang="en" sz="600" u="none" cap="none" strike="noStrike">
                <a:solidFill>
                  <a:srgbClr val="000000"/>
                </a:solidFill>
                <a:latin typeface="Century Gothic"/>
                <a:ea typeface="Century Gothic"/>
                <a:cs typeface="Century Gothic"/>
                <a:sym typeface="Century Gothic"/>
              </a:rPr>
              <a:t> </a:t>
            </a:r>
            <a:endParaRPr b="0" i="0" sz="6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g2ce8bf634b2_1_74"/>
          <p:cNvSpPr txBox="1"/>
          <p:nvPr>
            <p:ph type="title"/>
          </p:nvPr>
        </p:nvSpPr>
        <p:spPr>
          <a:xfrm>
            <a:off x="311700" y="566175"/>
            <a:ext cx="8520600" cy="800400"/>
          </a:xfrm>
          <a:prstGeom prst="rect">
            <a:avLst/>
          </a:prstGeom>
        </p:spPr>
        <p:txBody>
          <a:bodyPr anchorCtr="0" anchor="ctr" bIns="91425" lIns="0" spcFirstLastPara="1" rIns="91425" wrap="square" tIns="91425">
            <a:spAutoFit/>
          </a:bodyPr>
          <a:lstStyle/>
          <a:p>
            <a:pPr indent="0" lvl="0" marL="0" rtl="0" algn="ctr">
              <a:spcBef>
                <a:spcPts val="0"/>
              </a:spcBef>
              <a:spcAft>
                <a:spcPts val="0"/>
              </a:spcAft>
              <a:buNone/>
            </a:pPr>
            <a:r>
              <a:rPr lang="en" sz="4000"/>
              <a:t>Possibilités de formation supplémentaires</a:t>
            </a:r>
            <a:endParaRPr sz="4000"/>
          </a:p>
        </p:txBody>
      </p:sp>
      <p:sp>
        <p:nvSpPr>
          <p:cNvPr id="345" name="Google Shape;345;g2ce8bf634b2_1_74"/>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46" name="Google Shape;346;g2ce8bf634b2_1_74"/>
          <p:cNvSpPr txBox="1"/>
          <p:nvPr/>
        </p:nvSpPr>
        <p:spPr>
          <a:xfrm>
            <a:off x="878850" y="2648425"/>
            <a:ext cx="7386300" cy="2040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400"/>
              <a:buFont typeface="Arial"/>
              <a:buNone/>
            </a:pPr>
            <a:r>
              <a:rPr b="1" lang="en">
                <a:solidFill>
                  <a:schemeClr val="lt1"/>
                </a:solidFill>
                <a:latin typeface="Century Gothic"/>
                <a:ea typeface="Century Gothic"/>
                <a:cs typeface="Century Gothic"/>
                <a:sym typeface="Century Gothic"/>
              </a:rPr>
              <a:t>Si cela est approprié pendant le processus d’achat, d’installation et/ou de mise en service, BHI peut dispenser une formation sur les sujets suivants :</a:t>
            </a:r>
            <a:endParaRPr b="1">
              <a:solidFill>
                <a:schemeClr val="lt1"/>
              </a:solidFill>
              <a:latin typeface="Century Gothic"/>
              <a:ea typeface="Century Gothic"/>
              <a:cs typeface="Century Gothic"/>
              <a:sym typeface="Century Gothic"/>
            </a:endParaRPr>
          </a:p>
          <a:p>
            <a:pPr indent="-317500" lvl="0" marL="1828800" marR="0" rtl="0" algn="l">
              <a:lnSpc>
                <a:spcPct val="115000"/>
              </a:lnSpc>
              <a:spcBef>
                <a:spcPts val="1200"/>
              </a:spcBef>
              <a:spcAft>
                <a:spcPts val="0"/>
              </a:spcAft>
              <a:buClr>
                <a:schemeClr val="lt1"/>
              </a:buClr>
              <a:buSzPts val="1400"/>
              <a:buFont typeface="Century Gothic"/>
              <a:buAutoNum type="arabicPeriod"/>
            </a:pPr>
            <a:r>
              <a:rPr b="1" lang="en">
                <a:solidFill>
                  <a:schemeClr val="lt1"/>
                </a:solidFill>
                <a:latin typeface="Century Gothic"/>
                <a:ea typeface="Century Gothic"/>
                <a:cs typeface="Century Gothic"/>
                <a:sym typeface="Century Gothic"/>
              </a:rPr>
              <a:t>Formation à l'évaluation des sites</a:t>
            </a:r>
            <a:endParaRPr b="1">
              <a:solidFill>
                <a:schemeClr val="lt1"/>
              </a:solidFill>
              <a:latin typeface="Century Gothic"/>
              <a:ea typeface="Century Gothic"/>
              <a:cs typeface="Century Gothic"/>
              <a:sym typeface="Century Gothic"/>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lang="en">
                <a:solidFill>
                  <a:schemeClr val="lt1"/>
                </a:solidFill>
                <a:latin typeface="Century Gothic"/>
                <a:ea typeface="Century Gothic"/>
                <a:cs typeface="Century Gothic"/>
                <a:sym typeface="Century Gothic"/>
              </a:rPr>
              <a:t>Formation en évaluation électrique (future)</a:t>
            </a:r>
            <a:endParaRPr b="1">
              <a:solidFill>
                <a:schemeClr val="lt1"/>
              </a:solidFill>
              <a:latin typeface="Century Gothic"/>
              <a:ea typeface="Century Gothic"/>
              <a:cs typeface="Century Gothic"/>
              <a:sym typeface="Century Gothic"/>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lang="en">
                <a:solidFill>
                  <a:schemeClr val="lt1"/>
                </a:solidFill>
                <a:latin typeface="Century Gothic"/>
                <a:ea typeface="Century Gothic"/>
                <a:cs typeface="Century Gothic"/>
                <a:sym typeface="Century Gothic"/>
              </a:rPr>
              <a:t>Formation à l'évaluation des réparations</a:t>
            </a:r>
            <a:endParaRPr b="1">
              <a:solidFill>
                <a:schemeClr val="lt1"/>
              </a:solidFill>
              <a:latin typeface="Century Gothic"/>
              <a:ea typeface="Century Gothic"/>
              <a:cs typeface="Century Gothic"/>
              <a:sym typeface="Century Gothic"/>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lang="en">
                <a:solidFill>
                  <a:schemeClr val="lt1"/>
                </a:solidFill>
                <a:latin typeface="Century Gothic"/>
                <a:ea typeface="Century Gothic"/>
                <a:cs typeface="Century Gothic"/>
                <a:sym typeface="Century Gothic"/>
              </a:rPr>
              <a:t>Formation en évaluation électrique (existante)</a:t>
            </a:r>
            <a:endParaRPr b="1">
              <a:solidFill>
                <a:schemeClr val="lt1"/>
              </a:solidFill>
              <a:latin typeface="Century Gothic"/>
              <a:ea typeface="Century Gothic"/>
              <a:cs typeface="Century Gothic"/>
              <a:sym typeface="Century Gothic"/>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lang="en">
                <a:solidFill>
                  <a:schemeClr val="lt1"/>
                </a:solidFill>
                <a:latin typeface="Century Gothic"/>
                <a:ea typeface="Century Gothic"/>
                <a:cs typeface="Century Gothic"/>
                <a:sym typeface="Century Gothic"/>
              </a:rPr>
              <a:t>Formation à l'évaluation de l'assurance qualité</a:t>
            </a:r>
            <a:endParaRPr b="1">
              <a:solidFill>
                <a:schemeClr val="lt1"/>
              </a:solidFill>
              <a:latin typeface="Century Gothic"/>
              <a:ea typeface="Century Gothic"/>
              <a:cs typeface="Century Gothic"/>
              <a:sym typeface="Century Gothic"/>
            </a:endParaRPr>
          </a:p>
        </p:txBody>
      </p:sp>
      <p:cxnSp>
        <p:nvCxnSpPr>
          <p:cNvPr id="347" name="Google Shape;347;g2ce8bf634b2_1_74"/>
          <p:cNvCxnSpPr/>
          <p:nvPr/>
        </p:nvCxnSpPr>
        <p:spPr>
          <a:xfrm>
            <a:off x="3286800" y="2489947"/>
            <a:ext cx="2570400" cy="0"/>
          </a:xfrm>
          <a:prstGeom prst="straightConnector1">
            <a:avLst/>
          </a:prstGeom>
          <a:noFill/>
          <a:ln cap="flat" cmpd="sng" w="28575">
            <a:solidFill>
              <a:schemeClr val="lt1"/>
            </a:solidFill>
            <a:prstDash val="solid"/>
            <a:round/>
            <a:headEnd len="sm" w="sm" type="none"/>
            <a:tailEnd len="sm" w="sm" type="none"/>
          </a:ln>
        </p:spPr>
      </p:cxnSp>
      <p:pic>
        <p:nvPicPr>
          <p:cNvPr id="348" name="Google Shape;348;g2ce8bf634b2_1_74"/>
          <p:cNvPicPr preferRelativeResize="0"/>
          <p:nvPr/>
        </p:nvPicPr>
        <p:blipFill rotWithShape="1">
          <a:blip r:embed="rId3">
            <a:alphaModFix/>
          </a:blip>
          <a:srcRect b="0" l="0" r="0" t="0"/>
          <a:stretch/>
        </p:blipFill>
        <p:spPr>
          <a:xfrm>
            <a:off x="4105000" y="1397470"/>
            <a:ext cx="934001" cy="9340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4"/>
          <p:cNvSpPr txBox="1"/>
          <p:nvPr>
            <p:ph type="title"/>
          </p:nvPr>
        </p:nvSpPr>
        <p:spPr>
          <a:xfrm>
            <a:off x="311700" y="179875"/>
            <a:ext cx="78087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Formation du projet BOXER : soutien continu</a:t>
            </a:r>
            <a:endParaRPr/>
          </a:p>
        </p:txBody>
      </p:sp>
      <p:sp>
        <p:nvSpPr>
          <p:cNvPr id="354" name="Google Shape;354;p24"/>
          <p:cNvSpPr txBox="1"/>
          <p:nvPr>
            <p:ph idx="1" type="body"/>
          </p:nvPr>
        </p:nvSpPr>
        <p:spPr>
          <a:xfrm>
            <a:off x="311700" y="690175"/>
            <a:ext cx="8460900" cy="44253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a:t>Un soutien actif </a:t>
            </a:r>
            <a:r>
              <a:rPr lang="en"/>
              <a:t>après la formation est essentiel pour aider les participants à développer</a:t>
            </a:r>
            <a:r>
              <a:rPr b="1" lang="en"/>
              <a:t> leurs compétences et à devenir plus autonomes, </a:t>
            </a:r>
            <a:r>
              <a:rPr lang="en"/>
              <a:t>ainsi que pour préserver le bon fonctionnement des centrales PSA. Le soutien continu est un élément clé pour assurer </a:t>
            </a:r>
            <a:r>
              <a:rPr b="1" lang="en"/>
              <a:t>la pérennité </a:t>
            </a:r>
            <a:r>
              <a:rPr lang="en"/>
              <a:t>des centrales PSA.</a:t>
            </a:r>
            <a:endParaRPr/>
          </a:p>
          <a:p>
            <a:pPr indent="0" lvl="0" marL="0" rtl="0" algn="l">
              <a:lnSpc>
                <a:spcPct val="115000"/>
              </a:lnSpc>
              <a:spcBef>
                <a:spcPts val="1200"/>
              </a:spcBef>
              <a:spcAft>
                <a:spcPts val="0"/>
              </a:spcAft>
              <a:buSzPts val="1400"/>
              <a:buNone/>
            </a:pPr>
            <a:r>
              <a:rPr b="1" lang="en"/>
              <a:t>Le suivi et le soutien continu dans le cadre du projet BOXER peuvent inclure:</a:t>
            </a:r>
            <a:endParaRPr b="1"/>
          </a:p>
          <a:p>
            <a:pPr indent="-317500" lvl="0" marL="457200" rtl="0" algn="l">
              <a:lnSpc>
                <a:spcPct val="115000"/>
              </a:lnSpc>
              <a:spcBef>
                <a:spcPts val="1200"/>
              </a:spcBef>
              <a:spcAft>
                <a:spcPts val="0"/>
              </a:spcAft>
              <a:buSzPts val="1400"/>
              <a:buChar char="●"/>
            </a:pPr>
            <a:r>
              <a:rPr lang="en"/>
              <a:t>Analyse des</a:t>
            </a:r>
            <a:r>
              <a:rPr b="1" lang="en"/>
              <a:t> listes de contrôle de maintenance quotidienne et des registres de maintenance préventive </a:t>
            </a:r>
            <a:r>
              <a:rPr lang="en"/>
              <a:t>dûment remplis</a:t>
            </a:r>
            <a:endParaRPr b="1"/>
          </a:p>
          <a:p>
            <a:pPr indent="-317500" lvl="0" marL="457200" rtl="0" algn="l">
              <a:lnSpc>
                <a:spcPct val="115000"/>
              </a:lnSpc>
              <a:spcBef>
                <a:spcPts val="0"/>
              </a:spcBef>
              <a:spcAft>
                <a:spcPts val="0"/>
              </a:spcAft>
              <a:buSzPts val="1400"/>
              <a:buChar char="●"/>
            </a:pPr>
            <a:r>
              <a:rPr b="1" lang="en">
                <a:solidFill>
                  <a:schemeClr val="dk2"/>
                </a:solidFill>
              </a:rPr>
              <a:t>Soutien virtuel de l'équipe d'assistance </a:t>
            </a:r>
            <a:br>
              <a:rPr b="1" lang="en">
                <a:solidFill>
                  <a:schemeClr val="dk2"/>
                </a:solidFill>
              </a:rPr>
            </a:br>
            <a:r>
              <a:rPr b="1" lang="en">
                <a:solidFill>
                  <a:schemeClr val="dk2"/>
                </a:solidFill>
              </a:rPr>
              <a:t>technique du projet BOXER</a:t>
            </a:r>
            <a:endParaRPr b="1"/>
          </a:p>
          <a:p>
            <a:pPr indent="-317500" lvl="0" marL="457200" rtl="0" algn="l">
              <a:lnSpc>
                <a:spcPct val="115000"/>
              </a:lnSpc>
              <a:spcBef>
                <a:spcPts val="0"/>
              </a:spcBef>
              <a:spcAft>
                <a:spcPts val="0"/>
              </a:spcAft>
              <a:buSzPts val="1400"/>
              <a:buChar char="●"/>
            </a:pPr>
            <a:r>
              <a:rPr b="1" lang="en"/>
              <a:t>Accès à un groupe de discussion sur </a:t>
            </a:r>
            <a:br>
              <a:rPr b="1" lang="en"/>
            </a:br>
            <a:r>
              <a:rPr b="1" lang="en"/>
              <a:t>Whatsapp ou à d'autres plateformes</a:t>
            </a:r>
            <a:endParaRPr b="1"/>
          </a:p>
          <a:p>
            <a:pPr indent="-317500" lvl="0" marL="457200" rtl="0" algn="l">
              <a:lnSpc>
                <a:spcPct val="115000"/>
              </a:lnSpc>
              <a:spcBef>
                <a:spcPts val="0"/>
              </a:spcBef>
              <a:spcAft>
                <a:spcPts val="0"/>
              </a:spcAft>
              <a:buSzPts val="1400"/>
              <a:buChar char="●"/>
            </a:pPr>
            <a:r>
              <a:rPr b="1" lang="en"/>
              <a:t>Communauté de pratique </a:t>
            </a:r>
            <a:r>
              <a:rPr lang="en"/>
              <a:t>(techniciens </a:t>
            </a:r>
            <a:br>
              <a:rPr lang="en"/>
            </a:br>
            <a:r>
              <a:rPr lang="en"/>
              <a:t>soutenant d'autres </a:t>
            </a:r>
            <a:r>
              <a:rPr b="1" lang="en"/>
              <a:t>techniciens)</a:t>
            </a:r>
            <a:endParaRPr/>
          </a:p>
          <a:p>
            <a:pPr indent="-317500" lvl="0" marL="457200" rtl="0" algn="l">
              <a:lnSpc>
                <a:spcPct val="115000"/>
              </a:lnSpc>
              <a:spcBef>
                <a:spcPts val="0"/>
              </a:spcBef>
              <a:spcAft>
                <a:spcPts val="0"/>
              </a:spcAft>
              <a:buSzPts val="1400"/>
              <a:buChar char="●"/>
            </a:pPr>
            <a:r>
              <a:rPr b="1" lang="en"/>
              <a:t>Des appels de suivi programmés</a:t>
            </a:r>
            <a:r>
              <a:rPr lang="en"/>
              <a:t> </a:t>
            </a:r>
            <a:br>
              <a:rPr lang="en"/>
            </a:br>
            <a:r>
              <a:rPr lang="en"/>
              <a:t>(individuels ou en groupe)</a:t>
            </a:r>
            <a:endParaRPr/>
          </a:p>
          <a:p>
            <a:pPr indent="-317500" lvl="0" marL="457200" rtl="0" algn="l">
              <a:lnSpc>
                <a:spcPct val="115000"/>
              </a:lnSpc>
              <a:spcBef>
                <a:spcPts val="0"/>
              </a:spcBef>
              <a:spcAft>
                <a:spcPts val="0"/>
              </a:spcAft>
              <a:buSzPts val="1400"/>
              <a:buChar char="●"/>
            </a:pPr>
            <a:r>
              <a:rPr lang="en"/>
              <a:t>Accès à la </a:t>
            </a:r>
            <a:r>
              <a:rPr b="1" lang="en"/>
              <a:t>documentation en ligne</a:t>
            </a:r>
            <a:endParaRPr b="1"/>
          </a:p>
          <a:p>
            <a:pPr indent="-317500" lvl="0" marL="457200" rtl="0" algn="l">
              <a:lnSpc>
                <a:spcPct val="115000"/>
              </a:lnSpc>
              <a:spcBef>
                <a:spcPts val="0"/>
              </a:spcBef>
              <a:spcAft>
                <a:spcPts val="0"/>
              </a:spcAft>
              <a:buSzPts val="1400"/>
              <a:buChar char="●"/>
            </a:pPr>
            <a:r>
              <a:rPr b="1" lang="en"/>
              <a:t>Formation de mise à niveau</a:t>
            </a:r>
            <a:endParaRPr b="1"/>
          </a:p>
        </p:txBody>
      </p:sp>
      <p:sp>
        <p:nvSpPr>
          <p:cNvPr id="355" name="Google Shape;355;p24"/>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356" name="Google Shape;356;p24"/>
          <p:cNvPicPr preferRelativeResize="0"/>
          <p:nvPr/>
        </p:nvPicPr>
        <p:blipFill rotWithShape="1">
          <a:blip r:embed="rId3">
            <a:alphaModFix/>
          </a:blip>
          <a:srcRect b="0" l="0" r="0" t="0"/>
          <a:stretch/>
        </p:blipFill>
        <p:spPr>
          <a:xfrm>
            <a:off x="4636675" y="2416200"/>
            <a:ext cx="4135900" cy="2333700"/>
          </a:xfrm>
          <a:prstGeom prst="rect">
            <a:avLst/>
          </a:prstGeom>
          <a:noFill/>
          <a:ln cap="flat" cmpd="sng" w="28575">
            <a:solidFill>
              <a:srgbClr val="93C47D"/>
            </a:solidFill>
            <a:prstDash val="solid"/>
            <a:round/>
            <a:headEnd len="sm" w="sm" type="none"/>
            <a:tailEnd len="sm" w="sm" type="none"/>
          </a:ln>
        </p:spPr>
      </p:pic>
      <p:sp>
        <p:nvSpPr>
          <p:cNvPr id="357" name="Google Shape;357;p24"/>
          <p:cNvSpPr txBox="1"/>
          <p:nvPr/>
        </p:nvSpPr>
        <p:spPr>
          <a:xfrm>
            <a:off x="4636675" y="4798600"/>
            <a:ext cx="42246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Guinée : </a:t>
            </a:r>
            <a:r>
              <a:rPr b="0" i="0" lang="en" sz="600" u="none" cap="none" strike="noStrike">
                <a:solidFill>
                  <a:srgbClr val="000000"/>
                </a:solidFill>
                <a:latin typeface="Century Gothic"/>
                <a:ea typeface="Century Gothic"/>
                <a:cs typeface="Century Gothic"/>
                <a:sym typeface="Century Gothic"/>
              </a:rPr>
              <a:t>Jean Christian Ujeneza dispense une formation pratique en français à l'hôpital Donka de Conakry.</a:t>
            </a:r>
            <a:endParaRPr b="0" i="0" sz="6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25"/>
          <p:cNvSpPr txBox="1"/>
          <p:nvPr>
            <p:ph type="title"/>
          </p:nvPr>
        </p:nvSpPr>
        <p:spPr>
          <a:xfrm>
            <a:off x="245050" y="1023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sz="2900"/>
              <a:t>Processus de formation du projet BOXER : planification</a:t>
            </a:r>
            <a:endParaRPr sz="2900"/>
          </a:p>
        </p:txBody>
      </p:sp>
      <p:sp>
        <p:nvSpPr>
          <p:cNvPr id="363" name="Google Shape;363;p25"/>
          <p:cNvSpPr txBox="1"/>
          <p:nvPr>
            <p:ph idx="1" type="body"/>
          </p:nvPr>
        </p:nvSpPr>
        <p:spPr>
          <a:xfrm>
            <a:off x="311700" y="671300"/>
            <a:ext cx="8710500" cy="1431600"/>
          </a:xfrm>
          <a:prstGeom prst="rect">
            <a:avLst/>
          </a:prstGeom>
          <a:noFill/>
          <a:ln>
            <a:noFill/>
          </a:ln>
        </p:spPr>
        <p:txBody>
          <a:bodyPr anchorCtr="0" anchor="t" bIns="91425" lIns="0" spcFirstLastPara="1" rIns="0" wrap="square" tIns="91425">
            <a:spAutoFit/>
          </a:bodyPr>
          <a:lstStyle/>
          <a:p>
            <a:pPr indent="-304800" lvl="0" marL="457200" rtl="0" algn="l">
              <a:lnSpc>
                <a:spcPct val="115000"/>
              </a:lnSpc>
              <a:spcBef>
                <a:spcPts val="0"/>
              </a:spcBef>
              <a:spcAft>
                <a:spcPts val="0"/>
              </a:spcAft>
              <a:buSzPts val="1200"/>
              <a:buAutoNum type="arabicPeriod"/>
            </a:pPr>
            <a:r>
              <a:rPr lang="en" sz="1200"/>
              <a:t>Le PR soumet une demande formelle pour la formation en remplissant le </a:t>
            </a:r>
            <a:r>
              <a:rPr lang="en" sz="1200" u="sng">
                <a:solidFill>
                  <a:schemeClr val="hlink"/>
                </a:solidFill>
                <a:hlinkClick r:id="rId3"/>
              </a:rPr>
              <a:t>Formulaire de demande de formation</a:t>
            </a:r>
            <a:r>
              <a:rPr lang="en" sz="1200"/>
              <a:t> pour le projet BOXER. </a:t>
            </a:r>
            <a:endParaRPr sz="1200"/>
          </a:p>
          <a:p>
            <a:pPr indent="-304800" lvl="0" marL="457200" rtl="0" algn="l">
              <a:lnSpc>
                <a:spcPct val="115000"/>
              </a:lnSpc>
              <a:spcBef>
                <a:spcPts val="0"/>
              </a:spcBef>
              <a:spcAft>
                <a:spcPts val="0"/>
              </a:spcAft>
              <a:buSzPts val="1200"/>
              <a:buAutoNum type="arabicPeriod"/>
            </a:pPr>
            <a:r>
              <a:rPr lang="en" sz="1200"/>
              <a:t>BHI organise une consultation dans les deux jours suivant la réception de la demande de formation.</a:t>
            </a:r>
            <a:endParaRPr sz="1200"/>
          </a:p>
          <a:p>
            <a:pPr indent="-304800" lvl="0" marL="457200" rtl="0" algn="l">
              <a:lnSpc>
                <a:spcPct val="115000"/>
              </a:lnSpc>
              <a:spcBef>
                <a:spcPts val="0"/>
              </a:spcBef>
              <a:spcAft>
                <a:spcPts val="0"/>
              </a:spcAft>
              <a:buSzPts val="1200"/>
              <a:buAutoNum type="arabicPeriod"/>
            </a:pPr>
            <a:r>
              <a:rPr lang="en" sz="1200"/>
              <a:t>BHI et le PR se réunissent pour discuter les besoins spécifiques de formation.</a:t>
            </a:r>
            <a:endParaRPr sz="1200"/>
          </a:p>
          <a:p>
            <a:pPr indent="-304800" lvl="0" marL="457200" rtl="0" algn="l">
              <a:lnSpc>
                <a:spcPct val="115000"/>
              </a:lnSpc>
              <a:spcBef>
                <a:spcPts val="0"/>
              </a:spcBef>
              <a:spcAft>
                <a:spcPts val="0"/>
              </a:spcAft>
              <a:buSzPts val="1200"/>
              <a:buAutoNum type="arabicPeriod"/>
            </a:pPr>
            <a:r>
              <a:rPr lang="en" sz="1200"/>
              <a:t>BHI organise des réunions de coordination avec les PR et, le cas échéant, avec d'autres parties prenantes dans le pays, afin d'affiner les besoins et la stratégie pour les formations.</a:t>
            </a:r>
            <a:endParaRPr sz="1200"/>
          </a:p>
        </p:txBody>
      </p:sp>
      <p:sp>
        <p:nvSpPr>
          <p:cNvPr id="364" name="Google Shape;364;p25"/>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65" name="Google Shape;365;p25"/>
          <p:cNvSpPr txBox="1"/>
          <p:nvPr>
            <p:ph idx="1" type="body"/>
          </p:nvPr>
        </p:nvSpPr>
        <p:spPr>
          <a:xfrm>
            <a:off x="4572000" y="2392000"/>
            <a:ext cx="4218000" cy="22812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lang="en" sz="1200"/>
              <a:t>Le </a:t>
            </a:r>
            <a:r>
              <a:rPr b="1" lang="en" sz="1200"/>
              <a:t>récipiendaire principal </a:t>
            </a:r>
            <a:r>
              <a:rPr lang="en" sz="1200"/>
              <a:t>est responsable de la logistique restante, y compris (mais sans s'y limiter):</a:t>
            </a:r>
            <a:endParaRPr sz="1200"/>
          </a:p>
          <a:p>
            <a:pPr indent="-304800" lvl="0" marL="457200" rtl="0" algn="l">
              <a:lnSpc>
                <a:spcPct val="115000"/>
              </a:lnSpc>
              <a:spcBef>
                <a:spcPts val="0"/>
              </a:spcBef>
              <a:spcAft>
                <a:spcPts val="0"/>
              </a:spcAft>
              <a:buSzPts val="1200"/>
              <a:buChar char="●"/>
            </a:pPr>
            <a:r>
              <a:rPr lang="en" sz="1200"/>
              <a:t>Identifier un lieu pour la formation.</a:t>
            </a:r>
            <a:endParaRPr sz="1200"/>
          </a:p>
          <a:p>
            <a:pPr indent="-304800" lvl="0" marL="457200" rtl="0" algn="l">
              <a:lnSpc>
                <a:spcPct val="115000"/>
              </a:lnSpc>
              <a:spcBef>
                <a:spcPts val="0"/>
              </a:spcBef>
              <a:spcAft>
                <a:spcPts val="0"/>
              </a:spcAft>
              <a:buSzPts val="1200"/>
              <a:buChar char="●"/>
            </a:pPr>
            <a:r>
              <a:rPr lang="en" sz="1200"/>
              <a:t>Envoyer les invitations aux participants et confirmer leur présence avant la formation.</a:t>
            </a:r>
            <a:endParaRPr sz="1200"/>
          </a:p>
          <a:p>
            <a:pPr indent="-304800" lvl="0" marL="457200" rtl="0" algn="l">
              <a:lnSpc>
                <a:spcPct val="115000"/>
              </a:lnSpc>
              <a:spcBef>
                <a:spcPts val="0"/>
              </a:spcBef>
              <a:spcAft>
                <a:spcPts val="0"/>
              </a:spcAft>
              <a:buSzPts val="1200"/>
              <a:buChar char="●"/>
            </a:pPr>
            <a:r>
              <a:rPr lang="en" sz="1200"/>
              <a:t>organiser l'hébergement et le transport des participants, le cas échéant.</a:t>
            </a:r>
            <a:endParaRPr sz="1200"/>
          </a:p>
          <a:p>
            <a:pPr indent="-304800" lvl="0" marL="457200" rtl="0" algn="l">
              <a:lnSpc>
                <a:spcPct val="115000"/>
              </a:lnSpc>
              <a:spcBef>
                <a:spcPts val="0"/>
              </a:spcBef>
              <a:spcAft>
                <a:spcPts val="0"/>
              </a:spcAft>
              <a:buSzPts val="1200"/>
              <a:buChar char="●"/>
            </a:pPr>
            <a:r>
              <a:rPr lang="en" sz="1200"/>
              <a:t>Organiser les per diem et les paiements de transport pour les participants.</a:t>
            </a:r>
            <a:endParaRPr sz="1200"/>
          </a:p>
          <a:p>
            <a:pPr indent="-304800" lvl="0" marL="457200" rtl="0" algn="l">
              <a:lnSpc>
                <a:spcPct val="115000"/>
              </a:lnSpc>
              <a:spcBef>
                <a:spcPts val="0"/>
              </a:spcBef>
              <a:spcAft>
                <a:spcPts val="0"/>
              </a:spcAft>
              <a:buSzPts val="1200"/>
              <a:buChar char="●"/>
            </a:pPr>
            <a:r>
              <a:rPr lang="en" sz="1200"/>
              <a:t>Fournir des rafraîchissements pendant la formation</a:t>
            </a:r>
            <a:endParaRPr sz="1200"/>
          </a:p>
        </p:txBody>
      </p:sp>
      <p:sp>
        <p:nvSpPr>
          <p:cNvPr id="366" name="Google Shape;366;p25"/>
          <p:cNvSpPr txBox="1"/>
          <p:nvPr>
            <p:ph idx="1" type="body"/>
          </p:nvPr>
        </p:nvSpPr>
        <p:spPr>
          <a:xfrm>
            <a:off x="311700" y="2373900"/>
            <a:ext cx="3875400" cy="22812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1000"/>
              </a:spcBef>
              <a:spcAft>
                <a:spcPts val="0"/>
              </a:spcAft>
              <a:buSzPts val="1400"/>
              <a:buNone/>
            </a:pPr>
            <a:r>
              <a:rPr lang="en" sz="1200">
                <a:solidFill>
                  <a:schemeClr val="dk2"/>
                </a:solidFill>
              </a:rPr>
              <a:t>Après la consultation,</a:t>
            </a:r>
            <a:r>
              <a:rPr b="1" lang="en" sz="1200">
                <a:solidFill>
                  <a:schemeClr val="dk2"/>
                </a:solidFill>
              </a:rPr>
              <a:t> l'équipe du BHI</a:t>
            </a:r>
            <a:r>
              <a:rPr lang="en" sz="1200">
                <a:solidFill>
                  <a:schemeClr val="dk2"/>
                </a:solidFill>
              </a:rPr>
              <a:t> s'occupe de la logistique suivante:</a:t>
            </a:r>
            <a:endParaRPr sz="1200"/>
          </a:p>
          <a:p>
            <a:pPr indent="-304800" lvl="0" marL="457200" rtl="0" algn="l">
              <a:lnSpc>
                <a:spcPct val="115000"/>
              </a:lnSpc>
              <a:spcBef>
                <a:spcPts val="0"/>
              </a:spcBef>
              <a:spcAft>
                <a:spcPts val="0"/>
              </a:spcAft>
              <a:buSzPts val="1200"/>
              <a:buChar char="●"/>
            </a:pPr>
            <a:r>
              <a:rPr lang="en" sz="1200"/>
              <a:t>Développer les termes de référence et la stratégie pour la formation.</a:t>
            </a:r>
            <a:endParaRPr sz="1200"/>
          </a:p>
          <a:p>
            <a:pPr indent="-304800" lvl="0" marL="457200" rtl="0" algn="l">
              <a:lnSpc>
                <a:spcPct val="115000"/>
              </a:lnSpc>
              <a:spcBef>
                <a:spcPts val="0"/>
              </a:spcBef>
              <a:spcAft>
                <a:spcPts val="0"/>
              </a:spcAft>
              <a:buSzPts val="1200"/>
              <a:buChar char="●"/>
            </a:pPr>
            <a:r>
              <a:rPr lang="en" sz="1200"/>
              <a:t>Présenter le matériel de formation et assurer une formation pratique sur la centrale PSA.</a:t>
            </a:r>
            <a:endParaRPr sz="1200"/>
          </a:p>
          <a:p>
            <a:pPr indent="-304800" lvl="0" marL="457200" rtl="0" algn="l">
              <a:lnSpc>
                <a:spcPct val="115000"/>
              </a:lnSpc>
              <a:spcBef>
                <a:spcPts val="0"/>
              </a:spcBef>
              <a:spcAft>
                <a:spcPts val="0"/>
              </a:spcAft>
              <a:buSzPts val="1200"/>
              <a:buChar char="●"/>
            </a:pPr>
            <a:r>
              <a:rPr lang="en" sz="1200"/>
              <a:t>Donner aux participants des copies du matériel de formation.</a:t>
            </a:r>
            <a:endParaRPr sz="1200"/>
          </a:p>
          <a:p>
            <a:pPr indent="-304800" lvl="0" marL="457200" rtl="0" algn="l">
              <a:lnSpc>
                <a:spcPct val="115000"/>
              </a:lnSpc>
              <a:spcBef>
                <a:spcPts val="0"/>
              </a:spcBef>
              <a:spcAft>
                <a:spcPts val="0"/>
              </a:spcAft>
              <a:buSzPts val="1200"/>
              <a:buChar char="●"/>
            </a:pPr>
            <a:r>
              <a:rPr lang="en" sz="1200"/>
              <a:t>Remettre des certificats aux participants à la fin de la formation.</a:t>
            </a:r>
            <a:endParaRPr sz="1200"/>
          </a:p>
        </p:txBody>
      </p:sp>
      <p:cxnSp>
        <p:nvCxnSpPr>
          <p:cNvPr id="367" name="Google Shape;367;p25"/>
          <p:cNvCxnSpPr/>
          <p:nvPr/>
        </p:nvCxnSpPr>
        <p:spPr>
          <a:xfrm flipH="1">
            <a:off x="4307050" y="2492575"/>
            <a:ext cx="26700" cy="2326200"/>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26"/>
          <p:cNvSpPr txBox="1"/>
          <p:nvPr>
            <p:ph type="title"/>
          </p:nvPr>
        </p:nvSpPr>
        <p:spPr>
          <a:xfrm>
            <a:off x="311700" y="126300"/>
            <a:ext cx="81462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lang="en" sz="2800"/>
              <a:t>Processus de formation du projet BOXER : </a:t>
            </a:r>
            <a:r>
              <a:rPr lang="en" sz="2800">
                <a:extLst>
                  <a:ext uri="http://customooxmlschemas.google.com/">
                    <go:slidesCustomData xmlns:go="http://customooxmlschemas.google.com/" textRoundtripDataId="30"/>
                  </a:ext>
                </a:extLst>
              </a:rPr>
              <a:t>finance</a:t>
            </a:r>
            <a:r>
              <a:rPr lang="en" sz="2800"/>
              <a:t>ment</a:t>
            </a:r>
            <a:endParaRPr sz="2800"/>
          </a:p>
        </p:txBody>
      </p:sp>
      <p:sp>
        <p:nvSpPr>
          <p:cNvPr id="373" name="Google Shape;373;p26"/>
          <p:cNvSpPr txBox="1"/>
          <p:nvPr>
            <p:ph idx="1" type="body"/>
          </p:nvPr>
        </p:nvSpPr>
        <p:spPr>
          <a:xfrm>
            <a:off x="311175" y="753400"/>
            <a:ext cx="8520600" cy="43437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lang="en"/>
              <a:t>Les coûts de formation suivants sont couverts par le</a:t>
            </a:r>
            <a:r>
              <a:rPr b="1" lang="en"/>
              <a:t> Fonds Mondial</a:t>
            </a:r>
            <a:r>
              <a:rPr lang="en"/>
              <a:t> dans le cadre du </a:t>
            </a:r>
            <a:r>
              <a:rPr b="1" lang="en"/>
              <a:t>projet BOXER:</a:t>
            </a:r>
            <a:endParaRPr b="1"/>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Les frais de BHI (temps du personnel, vols, hébergement, etc.)</a:t>
            </a:r>
            <a:endParaRPr>
              <a:solidFill>
                <a:schemeClr val="dk2"/>
              </a:solidFill>
            </a:endParaRPr>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Matériel de formation (impression de copies en papier, clés USB pour les copies numériques, etc.)</a:t>
            </a:r>
            <a:endParaRPr>
              <a:solidFill>
                <a:schemeClr val="dk2"/>
              </a:solidFill>
            </a:endParaRPr>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Certificats de formation</a:t>
            </a:r>
            <a:endParaRPr>
              <a:solidFill>
                <a:schemeClr val="dk2"/>
              </a:solidFill>
            </a:endParaRPr>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Articles de visibilité et de communication (c.-à-d. bannières, signalisation, t-shirts, chapeaux)</a:t>
            </a:r>
            <a:endParaRPr>
              <a:solidFill>
                <a:schemeClr val="dk2"/>
              </a:solidFill>
            </a:endParaRPr>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Kits d'outils d'</a:t>
            </a:r>
            <a:r>
              <a:rPr lang="en">
                <a:solidFill>
                  <a:schemeClr val="dk2"/>
                </a:solidFill>
              </a:rPr>
              <a:t>generateur</a:t>
            </a:r>
            <a:r>
              <a:rPr lang="en">
                <a:solidFill>
                  <a:schemeClr val="dk2"/>
                </a:solidFill>
              </a:rPr>
              <a:t> PSA pour les formations de maintenance (un kit d'outils par hôpital représenté)</a:t>
            </a:r>
            <a:endParaRPr>
              <a:solidFill>
                <a:schemeClr val="dk2"/>
              </a:solidFill>
            </a:endParaRPr>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Kits d'outils pour compresseurs booster pour les formations à la maintenance (un kit d'outils par hôpital représenté, selon les besoins)</a:t>
            </a:r>
            <a:endParaRPr>
              <a:solidFill>
                <a:schemeClr val="dk2"/>
              </a:solidFill>
            </a:endParaRPr>
          </a:p>
          <a:p>
            <a:pPr indent="0" lvl="0" marL="0" rtl="0" algn="l">
              <a:lnSpc>
                <a:spcPct val="100000"/>
              </a:lnSpc>
              <a:spcBef>
                <a:spcPts val="0"/>
              </a:spcBef>
              <a:spcAft>
                <a:spcPts val="0"/>
              </a:spcAft>
              <a:buSzPts val="1400"/>
              <a:buNone/>
            </a:pPr>
            <a:r>
              <a:t/>
            </a:r>
            <a:endParaRPr/>
          </a:p>
          <a:p>
            <a:pPr indent="0" lvl="0" marL="0" rtl="0" algn="l">
              <a:lnSpc>
                <a:spcPct val="115000"/>
              </a:lnSpc>
              <a:spcBef>
                <a:spcPts val="0"/>
              </a:spcBef>
              <a:spcAft>
                <a:spcPts val="0"/>
              </a:spcAft>
              <a:buSzPts val="1400"/>
              <a:buNone/>
            </a:pPr>
            <a:r>
              <a:rPr lang="en"/>
              <a:t>Les coûts de formation à la charge du </a:t>
            </a:r>
            <a:r>
              <a:rPr b="1" lang="en">
                <a:solidFill>
                  <a:schemeClr val="dk2"/>
                </a:solidFill>
              </a:rPr>
              <a:t>récipiendaire principal</a:t>
            </a:r>
            <a:r>
              <a:rPr b="1" lang="en"/>
              <a:t> </a:t>
            </a:r>
            <a:r>
              <a:rPr lang="en"/>
              <a:t>dans le pays sont:</a:t>
            </a:r>
            <a:endParaRPr/>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Lieu</a:t>
            </a:r>
            <a:endParaRPr>
              <a:solidFill>
                <a:schemeClr val="dk2"/>
              </a:solidFill>
            </a:endParaRPr>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Hébergement et repas des participants</a:t>
            </a:r>
            <a:endParaRPr>
              <a:solidFill>
                <a:schemeClr val="dk2"/>
              </a:solidFill>
            </a:endParaRPr>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Transport (vers le site, vers l'</a:t>
            </a:r>
            <a:r>
              <a:rPr lang="en">
                <a:solidFill>
                  <a:schemeClr val="dk2"/>
                </a:solidFill>
              </a:rPr>
              <a:t>generateur</a:t>
            </a:r>
            <a:r>
              <a:rPr lang="en">
                <a:solidFill>
                  <a:schemeClr val="dk2"/>
                </a:solidFill>
              </a:rPr>
              <a:t> PSA, etc.)</a:t>
            </a:r>
            <a:endParaRPr>
              <a:solidFill>
                <a:schemeClr val="dk2"/>
              </a:solidFill>
            </a:endParaRPr>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Indemnités journalières des participants</a:t>
            </a:r>
            <a:endParaRPr>
              <a:solidFill>
                <a:schemeClr val="dk2"/>
              </a:solidFill>
            </a:endParaRPr>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Traducteurs et services associés (si nécessaire)</a:t>
            </a:r>
            <a:endParaRPr>
              <a:solidFill>
                <a:schemeClr val="dk2"/>
              </a:solidFill>
            </a:endParaRPr>
          </a:p>
          <a:p>
            <a:pPr indent="-317500" lvl="0" marL="1371600" rtl="0" algn="l">
              <a:lnSpc>
                <a:spcPct val="100000"/>
              </a:lnSpc>
              <a:spcBef>
                <a:spcPts val="0"/>
              </a:spcBef>
              <a:spcAft>
                <a:spcPts val="0"/>
              </a:spcAft>
              <a:buClr>
                <a:schemeClr val="dk2"/>
              </a:buClr>
              <a:buSzPts val="1400"/>
              <a:buAutoNum type="arabicPeriod"/>
            </a:pPr>
            <a:r>
              <a:rPr lang="en">
                <a:solidFill>
                  <a:schemeClr val="dk2"/>
                </a:solidFill>
              </a:rPr>
              <a:t>Tous les coûts divers supplémentaires associés à la prestation de formation</a:t>
            </a:r>
            <a:endParaRPr/>
          </a:p>
        </p:txBody>
      </p:sp>
      <p:sp>
        <p:nvSpPr>
          <p:cNvPr id="374" name="Google Shape;374;p2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27"/>
          <p:cNvSpPr txBox="1"/>
          <p:nvPr>
            <p:ph idx="12" type="sldNum"/>
          </p:nvPr>
        </p:nvSpPr>
        <p:spPr>
          <a:xfrm>
            <a:off x="8557958" y="46716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80" name="Google Shape;380;p27"/>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Processus de formation du projet BOXER : calendrier</a:t>
            </a:r>
            <a:endParaRPr/>
          </a:p>
        </p:txBody>
      </p:sp>
      <p:sp>
        <p:nvSpPr>
          <p:cNvPr id="381" name="Google Shape;381;p27"/>
          <p:cNvSpPr txBox="1"/>
          <p:nvPr/>
        </p:nvSpPr>
        <p:spPr>
          <a:xfrm>
            <a:off x="313925" y="1687175"/>
            <a:ext cx="1752300" cy="423300"/>
          </a:xfrm>
          <a:prstGeom prst="rect">
            <a:avLst/>
          </a:prstGeom>
          <a:noFill/>
          <a:ln>
            <a:noFill/>
          </a:ln>
        </p:spPr>
        <p:txBody>
          <a:bodyPr anchorCtr="0" anchor="b" bIns="91425" lIns="0" spcFirstLastPara="1" rIns="91425" wrap="square" tIns="0">
            <a:spAutoFit/>
          </a:bodyPr>
          <a:lstStyle/>
          <a:p>
            <a:pPr indent="0" lvl="0" marL="0" marR="0" rtl="0" algn="ctr">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Consultation sur la formation</a:t>
            </a:r>
            <a:endParaRPr b="1" i="0" sz="1000" u="none" cap="none" strike="noStrike">
              <a:solidFill>
                <a:srgbClr val="595959"/>
              </a:solidFill>
              <a:latin typeface="Century Gothic"/>
              <a:ea typeface="Century Gothic"/>
              <a:cs typeface="Century Gothic"/>
              <a:sym typeface="Century Gothic"/>
            </a:endParaRPr>
          </a:p>
        </p:txBody>
      </p:sp>
      <p:sp>
        <p:nvSpPr>
          <p:cNvPr id="382" name="Google Shape;382;p27"/>
          <p:cNvSpPr txBox="1"/>
          <p:nvPr/>
        </p:nvSpPr>
        <p:spPr>
          <a:xfrm>
            <a:off x="293675" y="2110488"/>
            <a:ext cx="1545600" cy="1412100"/>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L'équipe du projet BOXER et les RP se rencontrent pour déterminer les besoins spécifiques.</a:t>
            </a:r>
            <a:endParaRPr b="0" i="0" sz="800" u="none" cap="none" strike="noStrike">
              <a:solidFill>
                <a:srgbClr val="595959"/>
              </a:solidFill>
              <a:latin typeface="Century Gothic"/>
              <a:ea typeface="Century Gothic"/>
              <a:cs typeface="Century Gothic"/>
              <a:sym typeface="Century Gothic"/>
            </a:endParaRPr>
          </a:p>
          <a:p>
            <a:pPr indent="0" lvl="0" marL="0" marR="0" rtl="0" algn="l">
              <a:lnSpc>
                <a:spcPct val="115000"/>
              </a:lnSpc>
              <a:spcBef>
                <a:spcPts val="160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Sur les recommandations du RP et des autorités, BHI prend contact avec d'autres acteurs d’oxygène dans le pays.</a:t>
            </a:r>
            <a:endParaRPr b="0" i="0" sz="800" u="none" cap="none" strike="noStrike">
              <a:solidFill>
                <a:srgbClr val="595959"/>
              </a:solidFill>
              <a:latin typeface="Century Gothic"/>
              <a:ea typeface="Century Gothic"/>
              <a:cs typeface="Century Gothic"/>
              <a:sym typeface="Century Gothic"/>
            </a:endParaRPr>
          </a:p>
        </p:txBody>
      </p:sp>
      <p:sp>
        <p:nvSpPr>
          <p:cNvPr id="383" name="Google Shape;383;p27"/>
          <p:cNvSpPr/>
          <p:nvPr/>
        </p:nvSpPr>
        <p:spPr>
          <a:xfrm flipH="1">
            <a:off x="231300" y="1299488"/>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84" name="Google Shape;384;p27"/>
          <p:cNvSpPr/>
          <p:nvPr/>
        </p:nvSpPr>
        <p:spPr>
          <a:xfrm>
            <a:off x="242425" y="1453312"/>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27"/>
          <p:cNvSpPr txBox="1"/>
          <p:nvPr/>
        </p:nvSpPr>
        <p:spPr>
          <a:xfrm>
            <a:off x="1951374" y="1687175"/>
            <a:ext cx="1677300" cy="600300"/>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 sz="1000" u="none" cap="none" strike="noStrike">
                <a:solidFill>
                  <a:schemeClr val="dk2"/>
                </a:solidFill>
                <a:latin typeface="Century Gothic"/>
                <a:ea typeface="Century Gothic"/>
                <a:cs typeface="Century Gothic"/>
                <a:sym typeface="Century Gothic"/>
              </a:rPr>
              <a:t>Planification de la formation et logistique dans le pays</a:t>
            </a:r>
            <a:endParaRPr b="1" i="0" sz="1000" u="none" cap="none" strike="noStrike">
              <a:solidFill>
                <a:srgbClr val="595959"/>
              </a:solidFill>
              <a:latin typeface="Century Gothic"/>
              <a:ea typeface="Century Gothic"/>
              <a:cs typeface="Century Gothic"/>
              <a:sym typeface="Century Gothic"/>
            </a:endParaRPr>
          </a:p>
        </p:txBody>
      </p:sp>
      <p:sp>
        <p:nvSpPr>
          <p:cNvPr id="386" name="Google Shape;386;p27"/>
          <p:cNvSpPr txBox="1"/>
          <p:nvPr/>
        </p:nvSpPr>
        <p:spPr>
          <a:xfrm>
            <a:off x="1935875" y="2287475"/>
            <a:ext cx="1752300" cy="1026000"/>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800" u="none" cap="none" strike="noStrike">
                <a:solidFill>
                  <a:schemeClr val="dk2"/>
                </a:solidFill>
                <a:latin typeface="Century Gothic"/>
                <a:ea typeface="Century Gothic"/>
                <a:cs typeface="Century Gothic"/>
                <a:sym typeface="Century Gothic"/>
              </a:rPr>
              <a:t>L'équipe du projet BOXER prépare la stratégie et les termes de référence.</a:t>
            </a:r>
            <a:endParaRPr b="0" i="0" sz="8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400"/>
              </a:spcBef>
              <a:spcAft>
                <a:spcPts val="0"/>
              </a:spcAft>
              <a:buClr>
                <a:schemeClr val="dk1"/>
              </a:buClr>
              <a:buSzPts val="1100"/>
              <a:buFont typeface="Arial"/>
              <a:buNone/>
            </a:pPr>
            <a:r>
              <a:rPr b="0" i="0" lang="en" sz="800" u="none" cap="none" strike="noStrike">
                <a:solidFill>
                  <a:schemeClr val="dk2"/>
                </a:solidFill>
                <a:latin typeface="Century Gothic"/>
                <a:ea typeface="Century Gothic"/>
                <a:cs typeface="Century Gothic"/>
                <a:sym typeface="Century Gothic"/>
              </a:rPr>
              <a:t>Les RP organisent le lieu, identifient et invitent les participants.</a:t>
            </a:r>
            <a:endParaRPr b="0" i="0" sz="8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400"/>
              </a:spcBef>
              <a:spcAft>
                <a:spcPts val="400"/>
              </a:spcAft>
              <a:buClr>
                <a:srgbClr val="000000"/>
              </a:buClr>
              <a:buSzPts val="800"/>
              <a:buFont typeface="Arial"/>
              <a:buNone/>
            </a:pPr>
            <a:r>
              <a:t/>
            </a:r>
            <a:endParaRPr b="0" i="0" sz="800" u="none" cap="none" strike="noStrike">
              <a:solidFill>
                <a:schemeClr val="dk2"/>
              </a:solidFill>
              <a:latin typeface="Century Gothic"/>
              <a:ea typeface="Century Gothic"/>
              <a:cs typeface="Century Gothic"/>
              <a:sym typeface="Century Gothic"/>
            </a:endParaRPr>
          </a:p>
        </p:txBody>
      </p:sp>
      <p:sp>
        <p:nvSpPr>
          <p:cNvPr id="387" name="Google Shape;387;p27"/>
          <p:cNvSpPr/>
          <p:nvPr/>
        </p:nvSpPr>
        <p:spPr>
          <a:xfrm flipH="1">
            <a:off x="1940249" y="1299488"/>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88" name="Google Shape;388;p27"/>
          <p:cNvSpPr/>
          <p:nvPr/>
        </p:nvSpPr>
        <p:spPr>
          <a:xfrm>
            <a:off x="1951374" y="1453312"/>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27"/>
          <p:cNvSpPr txBox="1"/>
          <p:nvPr/>
        </p:nvSpPr>
        <p:spPr>
          <a:xfrm>
            <a:off x="3804895" y="1687176"/>
            <a:ext cx="1505100" cy="423300"/>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Formation sur site du projet BOXER</a:t>
            </a:r>
            <a:endParaRPr b="1" i="0" sz="1000" u="none" cap="none" strike="noStrike">
              <a:solidFill>
                <a:srgbClr val="595959"/>
              </a:solidFill>
              <a:latin typeface="Century Gothic"/>
              <a:ea typeface="Century Gothic"/>
              <a:cs typeface="Century Gothic"/>
              <a:sym typeface="Century Gothic"/>
            </a:endParaRPr>
          </a:p>
        </p:txBody>
      </p:sp>
      <p:sp>
        <p:nvSpPr>
          <p:cNvPr id="390" name="Google Shape;390;p27"/>
          <p:cNvSpPr txBox="1"/>
          <p:nvPr/>
        </p:nvSpPr>
        <p:spPr>
          <a:xfrm>
            <a:off x="3784769" y="2110488"/>
            <a:ext cx="1545600" cy="357000"/>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La gestion, la maintenance et/ou la formation avancée</a:t>
            </a:r>
            <a:endParaRPr b="0" i="0" sz="800" u="none" cap="none" strike="noStrike">
              <a:solidFill>
                <a:srgbClr val="595959"/>
              </a:solidFill>
              <a:latin typeface="Century Gothic"/>
              <a:ea typeface="Century Gothic"/>
              <a:cs typeface="Century Gothic"/>
              <a:sym typeface="Century Gothic"/>
            </a:endParaRPr>
          </a:p>
        </p:txBody>
      </p:sp>
      <p:sp>
        <p:nvSpPr>
          <p:cNvPr id="391" name="Google Shape;391;p27"/>
          <p:cNvSpPr/>
          <p:nvPr/>
        </p:nvSpPr>
        <p:spPr>
          <a:xfrm flipH="1">
            <a:off x="3652094" y="1298776"/>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92" name="Google Shape;392;p27"/>
          <p:cNvSpPr/>
          <p:nvPr/>
        </p:nvSpPr>
        <p:spPr>
          <a:xfrm>
            <a:off x="3663219" y="1452600"/>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27"/>
          <p:cNvSpPr txBox="1"/>
          <p:nvPr/>
        </p:nvSpPr>
        <p:spPr>
          <a:xfrm>
            <a:off x="5512599" y="1687175"/>
            <a:ext cx="1677300" cy="246300"/>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Enquête post formation</a:t>
            </a:r>
            <a:endParaRPr b="1" i="0" sz="1000" u="none" cap="none" strike="noStrike">
              <a:solidFill>
                <a:srgbClr val="595959"/>
              </a:solidFill>
              <a:latin typeface="Century Gothic"/>
              <a:ea typeface="Century Gothic"/>
              <a:cs typeface="Century Gothic"/>
              <a:sym typeface="Century Gothic"/>
            </a:endParaRPr>
          </a:p>
        </p:txBody>
      </p:sp>
      <p:sp>
        <p:nvSpPr>
          <p:cNvPr id="394" name="Google Shape;394;p27"/>
          <p:cNvSpPr txBox="1"/>
          <p:nvPr/>
        </p:nvSpPr>
        <p:spPr>
          <a:xfrm>
            <a:off x="5493425" y="2110500"/>
            <a:ext cx="1505100" cy="498600"/>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L'équipe du projet BOXER demande l'avis des participants</a:t>
            </a:r>
            <a:endParaRPr b="0" i="0" sz="800" u="none" cap="none" strike="noStrike">
              <a:solidFill>
                <a:srgbClr val="595959"/>
              </a:solidFill>
              <a:latin typeface="Century Gothic"/>
              <a:ea typeface="Century Gothic"/>
              <a:cs typeface="Century Gothic"/>
              <a:sym typeface="Century Gothic"/>
            </a:endParaRPr>
          </a:p>
        </p:txBody>
      </p:sp>
      <p:sp>
        <p:nvSpPr>
          <p:cNvPr id="395" name="Google Shape;395;p27"/>
          <p:cNvSpPr/>
          <p:nvPr/>
        </p:nvSpPr>
        <p:spPr>
          <a:xfrm flipH="1">
            <a:off x="5365358" y="1298765"/>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96" name="Google Shape;396;p27"/>
          <p:cNvSpPr/>
          <p:nvPr/>
        </p:nvSpPr>
        <p:spPr>
          <a:xfrm>
            <a:off x="5365458" y="1452589"/>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27"/>
          <p:cNvSpPr txBox="1"/>
          <p:nvPr/>
        </p:nvSpPr>
        <p:spPr>
          <a:xfrm>
            <a:off x="7242782" y="1687176"/>
            <a:ext cx="1505100" cy="423300"/>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Soutien après la formation</a:t>
            </a:r>
            <a:endParaRPr b="1" i="0" sz="1000" u="none" cap="none" strike="noStrike">
              <a:solidFill>
                <a:srgbClr val="595959"/>
              </a:solidFill>
              <a:latin typeface="Century Gothic"/>
              <a:ea typeface="Century Gothic"/>
              <a:cs typeface="Century Gothic"/>
              <a:sym typeface="Century Gothic"/>
            </a:endParaRPr>
          </a:p>
        </p:txBody>
      </p:sp>
      <p:sp>
        <p:nvSpPr>
          <p:cNvPr id="398" name="Google Shape;398;p27"/>
          <p:cNvSpPr txBox="1"/>
          <p:nvPr/>
        </p:nvSpPr>
        <p:spPr>
          <a:xfrm>
            <a:off x="7222432" y="2110488"/>
            <a:ext cx="1545600" cy="498600"/>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Le projet BOXER offre un coaching virtuel, un suivi et un soutien continu.</a:t>
            </a:r>
            <a:endParaRPr b="0" i="0" sz="800" u="none" cap="none" strike="noStrike">
              <a:solidFill>
                <a:srgbClr val="595959"/>
              </a:solidFill>
              <a:latin typeface="Century Gothic"/>
              <a:ea typeface="Century Gothic"/>
              <a:cs typeface="Century Gothic"/>
              <a:sym typeface="Century Gothic"/>
            </a:endParaRPr>
          </a:p>
        </p:txBody>
      </p:sp>
      <p:sp>
        <p:nvSpPr>
          <p:cNvPr id="399" name="Google Shape;399;p27"/>
          <p:cNvSpPr/>
          <p:nvPr/>
        </p:nvSpPr>
        <p:spPr>
          <a:xfrm flipH="1">
            <a:off x="7077816" y="1299490"/>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00" name="Google Shape;400;p27"/>
          <p:cNvSpPr/>
          <p:nvPr/>
        </p:nvSpPr>
        <p:spPr>
          <a:xfrm>
            <a:off x="7077916" y="1453314"/>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27"/>
          <p:cNvSpPr/>
          <p:nvPr/>
        </p:nvSpPr>
        <p:spPr>
          <a:xfrm>
            <a:off x="1354288" y="3629413"/>
            <a:ext cx="2819700" cy="510300"/>
          </a:xfrm>
          <a:prstGeom prst="notchedRightArrow">
            <a:avLst>
              <a:gd fmla="val 50000" name="adj1"/>
              <a:gd fmla="val 50000" name="adj2"/>
            </a:avLst>
          </a:prstGeom>
          <a:solidFill>
            <a:srgbClr val="CADC7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dk2"/>
                </a:solidFill>
                <a:latin typeface="Century Gothic"/>
                <a:ea typeface="Century Gothic"/>
                <a:cs typeface="Century Gothic"/>
                <a:sym typeface="Century Gothic"/>
              </a:rPr>
              <a:t>4-6 semaines</a:t>
            </a:r>
            <a:endParaRPr b="0" i="0" sz="1600" u="none" cap="none" strike="noStrike">
              <a:solidFill>
                <a:srgbClr val="000000"/>
              </a:solidFill>
              <a:latin typeface="Arial"/>
              <a:ea typeface="Arial"/>
              <a:cs typeface="Arial"/>
              <a:sym typeface="Arial"/>
            </a:endParaRPr>
          </a:p>
        </p:txBody>
      </p:sp>
      <p:sp>
        <p:nvSpPr>
          <p:cNvPr id="402" name="Google Shape;402;p27"/>
          <p:cNvSpPr txBox="1"/>
          <p:nvPr/>
        </p:nvSpPr>
        <p:spPr>
          <a:xfrm>
            <a:off x="1306300" y="4223400"/>
            <a:ext cx="2915700" cy="640200"/>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Le délai entre la consultation et la formation sur place par le projet BOXER dépendra de la rapidité avec laquelle les arrangements sont faits dans le pays et de la disponibilité des formateurs du projet BOXER.</a:t>
            </a:r>
            <a:endParaRPr b="0" i="0" sz="800" u="none" cap="none" strike="noStrike">
              <a:solidFill>
                <a:srgbClr val="595959"/>
              </a:solidFill>
              <a:latin typeface="Century Gothic"/>
              <a:ea typeface="Century Gothic"/>
              <a:cs typeface="Century Gothic"/>
              <a:sym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3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2"/>
          <p:cNvSpPr txBox="1"/>
          <p:nvPr>
            <p:ph type="title"/>
          </p:nvPr>
        </p:nvSpPr>
        <p:spPr>
          <a:xfrm>
            <a:off x="311700" y="447600"/>
            <a:ext cx="8520600" cy="4587000"/>
          </a:xfrm>
          <a:prstGeom prst="rect">
            <a:avLst/>
          </a:prstGeom>
          <a:noFill/>
          <a:ln>
            <a:noFill/>
          </a:ln>
        </p:spPr>
        <p:txBody>
          <a:bodyPr anchorCtr="0" anchor="ctr" bIns="91425" lIns="0" spcFirstLastPara="1" rIns="91425" wrap="square" tIns="91425">
            <a:spAutoFit/>
          </a:bodyPr>
          <a:lstStyle/>
          <a:p>
            <a:pPr indent="0" lvl="0" marL="0" rtl="0" algn="ctr">
              <a:lnSpc>
                <a:spcPct val="100000"/>
              </a:lnSpc>
              <a:spcBef>
                <a:spcPts val="0"/>
              </a:spcBef>
              <a:spcAft>
                <a:spcPts val="0"/>
              </a:spcAft>
              <a:buSzPts val="3600"/>
              <a:buNone/>
            </a:pPr>
            <a:r>
              <a:rPr b="1" lang="en" sz="1100">
                <a:solidFill>
                  <a:schemeClr val="dk1"/>
                </a:solidFill>
                <a:latin typeface="Comfortaa"/>
                <a:ea typeface="Comfortaa"/>
                <a:cs typeface="Comfortaa"/>
                <a:sym typeface="Comfortaa"/>
              </a:rPr>
              <a:t>Licence</a:t>
            </a:r>
            <a:endParaRPr b="1" sz="11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SzPts val="3600"/>
              <a:buNone/>
            </a:pPr>
            <a:r>
              <a:t/>
            </a:r>
            <a:endParaRPr b="1" sz="11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rPr lang="en" sz="1100">
                <a:solidFill>
                  <a:schemeClr val="dk1"/>
                </a:solidFill>
                <a:latin typeface="Comfortaa"/>
                <a:ea typeface="Comfortaa"/>
                <a:cs typeface="Comfortaa"/>
                <a:sym typeface="Comfortaa"/>
              </a:rPr>
              <a:t>A l'exception de toute mention contraire, cette présentation et son contenu (la "Présentation") sont sous licence pour toute personne accédant ou utilisant cette présentation (un "Licencié") selon les termes suivants (la "Licence"). Le licencié accepte d'être lié par cette licence en accédant à cette présentation ou en l'utilisant d'une autre manière. Build Health International ("BHI") accordé par la présente au Licencié un droit perpétuel, révocable, payant et non exclusif de reproduire, d'utiliser, de distribuer, de modifier, d'exécuter publiquement et d'afficher publiquement cette présentation uniquement à des fins internes et non commerciales du Licencié. </a:t>
            </a:r>
            <a:endParaRPr sz="11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t/>
            </a:r>
            <a:endParaRPr sz="11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rPr lang="en" sz="1100">
                <a:solidFill>
                  <a:schemeClr val="dk1"/>
                </a:solidFill>
                <a:latin typeface="Comfortaa"/>
                <a:ea typeface="Comfortaa"/>
                <a:cs typeface="Comfortaa"/>
                <a:sym typeface="Comfortaa"/>
              </a:rPr>
              <a:t>Dans le cadre de cette licence, le détenteur de la licence est autorisé à modifier et à redistribuer cette présentation, à condition, toutefois, que le détenteur de la licence inclue : (i) un avis raisonnablement visible identifiant chaque modification (autre que des changements de format) effectuée par ou au nom du détenteur de la licence, précisant le numéro de page et utilisant une description de la modification qui indique également que (a) le contenu original mis à disposition par BHI a été modifié, et (b) BHI n'approuve pas ces modifications ; et (ii) une copie de la présente licence.  </a:t>
            </a:r>
            <a:endParaRPr sz="11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t/>
            </a:r>
            <a:endParaRPr sz="11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rPr lang="en" sz="1100">
                <a:solidFill>
                  <a:schemeClr val="dk1"/>
                </a:solidFill>
                <a:latin typeface="Comfortaa"/>
                <a:ea typeface="Comfortaa"/>
                <a:cs typeface="Comfortaa"/>
                <a:sym typeface="Comfortaa"/>
              </a:rPr>
              <a:t>Cette présentation est fournie "en l'état" à des fins d'information uniquement. BHI ne fournit pas et rejette toute garantie, expresse ou implicite, concernant la présentation et les informations qu'elle contient. En ce qui concerne les droits de tiers qui pourraient être incorporés ou inclus dans cette présentation, le détenteur de licence est seul responsable de l'obtention des autorisations nécessaires de la part des détenteurs de ces droits de tiers. Le preneur de licence s'engage à indemniser, défendre et dégager BHI de toute responsabilité en cas de pertes, dommages ou autres obligations découlant de l'utilisation ou de la distribution de cette présentation par le preneur de licence, ou en rapport avec celles-ci.</a:t>
            </a:r>
            <a:endParaRPr sz="11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t/>
            </a:r>
            <a:endParaRPr sz="1100">
              <a:solidFill>
                <a:schemeClr val="dk1"/>
              </a:solidFill>
              <a:latin typeface="Comfortaa"/>
              <a:ea typeface="Comfortaa"/>
              <a:cs typeface="Comfortaa"/>
              <a:sym typeface="Comfortaa"/>
            </a:endParaRPr>
          </a:p>
          <a:p>
            <a:pPr indent="0" lvl="0" marL="0" rtl="0" algn="l">
              <a:lnSpc>
                <a:spcPct val="100000"/>
              </a:lnSpc>
              <a:spcBef>
                <a:spcPts val="0"/>
              </a:spcBef>
              <a:spcAft>
                <a:spcPts val="0"/>
              </a:spcAft>
              <a:buClr>
                <a:schemeClr val="dk1"/>
              </a:buClr>
              <a:buSzPts val="1100"/>
              <a:buFont typeface="Arial"/>
              <a:buNone/>
            </a:pPr>
            <a:r>
              <a:rPr lang="en" sz="1100">
                <a:solidFill>
                  <a:schemeClr val="dk1"/>
                </a:solidFill>
                <a:latin typeface="Comfortaa"/>
                <a:ea typeface="Comfortaa"/>
                <a:cs typeface="Comfortaa"/>
                <a:sym typeface="Comfortaa"/>
              </a:rPr>
              <a:t>Enfin, comme condition à l'octroi des droits susmentionnés, le preneur de licence accepte d'inclure l'avis de copyright de BHI (situé sur la page de titre de cette présentation) lors de la distribution de cette présentation.</a:t>
            </a:r>
            <a:endParaRPr/>
          </a:p>
        </p:txBody>
      </p:sp>
      <p:sp>
        <p:nvSpPr>
          <p:cNvPr id="413" name="Google Shape;413;p3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2023 BHI Slide Template ALT ">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023 BHI Slide Template ALT ">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