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Lst>
  <p:sldSz cy="5143500" cx="9144000"/>
  <p:notesSz cx="6858000" cy="9144000"/>
  <p:embeddedFontLst>
    <p:embeddedFont>
      <p:font typeface="Oswald Medium"/>
      <p:regular r:id="rId34"/>
      <p:bold r:id="rId35"/>
    </p:embeddedFont>
    <p:embeddedFont>
      <p:font typeface="Roboto"/>
      <p:regular r:id="rId36"/>
      <p:bold r:id="rId37"/>
      <p:italic r:id="rId38"/>
      <p:boldItalic r:id="rId39"/>
    </p:embeddedFont>
    <p:embeddedFont>
      <p:font typeface="Comfortaa"/>
      <p:regular r:id="rId40"/>
      <p:bold r:id="rId41"/>
    </p:embeddedFont>
    <p:embeddedFont>
      <p:font typeface="Century Gothic"/>
      <p:regular r:id="rId42"/>
      <p:bold r:id="rId43"/>
      <p:italic r:id="rId44"/>
      <p:boldItalic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46" roundtripDataSignature="AMtx7mjziS3R0bKKSyJK3I3JUHYskfdDE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E01D221-C465-4746-97E6-C3D982654A4E}">
  <a:tblStyle styleId="{EE01D221-C465-4746-97E6-C3D982654A4E}"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Comfortaa-regular.fntdata"/><Relationship Id="rId20" Type="http://schemas.openxmlformats.org/officeDocument/2006/relationships/slide" Target="slides/slide14.xml"/><Relationship Id="rId42" Type="http://schemas.openxmlformats.org/officeDocument/2006/relationships/font" Target="fonts/CenturyGothic-regular.fntdata"/><Relationship Id="rId41" Type="http://schemas.openxmlformats.org/officeDocument/2006/relationships/font" Target="fonts/Comfortaa-bold.fntdata"/><Relationship Id="rId22" Type="http://schemas.openxmlformats.org/officeDocument/2006/relationships/slide" Target="slides/slide16.xml"/><Relationship Id="rId44" Type="http://schemas.openxmlformats.org/officeDocument/2006/relationships/font" Target="fonts/CenturyGothic-italic.fntdata"/><Relationship Id="rId21" Type="http://schemas.openxmlformats.org/officeDocument/2006/relationships/slide" Target="slides/slide15.xml"/><Relationship Id="rId43" Type="http://schemas.openxmlformats.org/officeDocument/2006/relationships/font" Target="fonts/CenturyGothic-bold.fntdata"/><Relationship Id="rId24" Type="http://schemas.openxmlformats.org/officeDocument/2006/relationships/slide" Target="slides/slide18.xml"/><Relationship Id="rId46" Type="http://customschemas.google.com/relationships/presentationmetadata" Target="metadata"/><Relationship Id="rId23" Type="http://schemas.openxmlformats.org/officeDocument/2006/relationships/slide" Target="slides/slide17.xml"/><Relationship Id="rId45" Type="http://schemas.openxmlformats.org/officeDocument/2006/relationships/font" Target="fonts/CenturyGothic-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font" Target="fonts/OswaldMedium-bold.fntdata"/><Relationship Id="rId12" Type="http://schemas.openxmlformats.org/officeDocument/2006/relationships/slide" Target="slides/slide6.xml"/><Relationship Id="rId34" Type="http://schemas.openxmlformats.org/officeDocument/2006/relationships/font" Target="fonts/OswaldMedium-regular.fntdata"/><Relationship Id="rId15" Type="http://schemas.openxmlformats.org/officeDocument/2006/relationships/slide" Target="slides/slide9.xml"/><Relationship Id="rId37" Type="http://schemas.openxmlformats.org/officeDocument/2006/relationships/font" Target="fonts/Roboto-bold.fntdata"/><Relationship Id="rId14" Type="http://schemas.openxmlformats.org/officeDocument/2006/relationships/slide" Target="slides/slide8.xml"/><Relationship Id="rId36" Type="http://schemas.openxmlformats.org/officeDocument/2006/relationships/font" Target="fonts/Roboto-regular.fntdata"/><Relationship Id="rId17" Type="http://schemas.openxmlformats.org/officeDocument/2006/relationships/slide" Target="slides/slide11.xml"/><Relationship Id="rId39" Type="http://schemas.openxmlformats.org/officeDocument/2006/relationships/font" Target="fonts/Roboto-boldItalic.fntdata"/><Relationship Id="rId16" Type="http://schemas.openxmlformats.org/officeDocument/2006/relationships/slide" Target="slides/slide10.xml"/><Relationship Id="rId38" Type="http://schemas.openxmlformats.org/officeDocument/2006/relationships/font" Target="fonts/Roboto-italic.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 name="Google Shape;73;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0" name="Google Shape;80;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9" name="Google Shape;8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9" name="Google Shape;99;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8" name="Google Shape;118;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Datas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8" name="Google Shape;128;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9" name="Google Shape;139;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*Depende do número de formandos.</a:t>
            </a:r>
            <a:endParaRPr/>
          </a:p>
          <a:p>
            <a:pPr indent="0" lvl="0" marL="0" rtl="0" algn="l">
              <a:lnSpc>
                <a:spcPct val="100000"/>
              </a:lnSpc>
              <a:spcBef>
                <a:spcPts val="0"/>
              </a:spcBef>
              <a:spcAft>
                <a:spcPts val="0"/>
              </a:spcAft>
              <a:buSzPts val="1100"/>
              <a:buNone/>
            </a:pPr>
            <a:r>
              <a:rPr lang="en"/>
              <a:t>Coluna de MAX REC Audiência 40 homem 30 principal 15 TOT, depende do formato/necessidades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6" name="Google Shape;146;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9" name="Google Shape;159;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9" name="Google Shape;169;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8" name="Google Shape;178;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2" name="Google Shape;192;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Agenda próprio diapositivo</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1" name="Google Shape;201;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1" name="Google Shape;211;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0" name="Google Shape;220;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7" name="Google Shape;227;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9" name="Google Shape;239;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Comunidade de prática online</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Neste momento, está a utilizar o Whatsapp, mas estamos a desenvolver um fórum mais oficial</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Estabelece a conetividade especialmente para mais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3" name="Google Shape;253;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5" name="Google Shape;265;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2" name="Google Shape;272;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1" name="Google Shape;281;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0" name="Google Shape;290;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0" name="Google Shape;300;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0" name="Google Shape;310;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7" name="Google Shape;317;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5" name="Google Shape;345;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2d83bb26721_0_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0" name="Google Shape;350;g2d83bb26721_0_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B1C67D"/>
        </a:solidFill>
      </p:bgPr>
    </p:bg>
    <p:spTree>
      <p:nvGrpSpPr>
        <p:cNvPr id="11" name="Shape 11"/>
        <p:cNvGrpSpPr/>
        <p:nvPr/>
      </p:nvGrpSpPr>
      <p:grpSpPr>
        <a:xfrm>
          <a:off x="0" y="0"/>
          <a:ext cx="0" cy="0"/>
          <a:chOff x="0" y="0"/>
          <a:chExt cx="0" cy="0"/>
        </a:xfrm>
      </p:grpSpPr>
      <p:sp>
        <p:nvSpPr>
          <p:cNvPr id="12" name="Google Shape;12;p29"/>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pic>
        <p:nvPicPr>
          <p:cNvPr id="13" name="Google Shape;13;p29"/>
          <p:cNvPicPr preferRelativeResize="0"/>
          <p:nvPr/>
        </p:nvPicPr>
        <p:blipFill rotWithShape="1">
          <a:blip r:embed="rId2">
            <a:alphaModFix/>
          </a:blip>
          <a:srcRect b="0" l="0" r="0" t="0"/>
          <a:stretch/>
        </p:blipFill>
        <p:spPr>
          <a:xfrm>
            <a:off x="5966495" y="2202600"/>
            <a:ext cx="2453426" cy="2446849"/>
          </a:xfrm>
          <a:prstGeom prst="rect">
            <a:avLst/>
          </a:prstGeom>
          <a:noFill/>
          <a:ln>
            <a:noFill/>
          </a:ln>
        </p:spPr>
      </p:pic>
      <p:cxnSp>
        <p:nvCxnSpPr>
          <p:cNvPr id="14" name="Google Shape;14;p29"/>
          <p:cNvCxnSpPr/>
          <p:nvPr/>
        </p:nvCxnSpPr>
        <p:spPr>
          <a:xfrm flipH="1" rot="10800000">
            <a:off x="311700" y="1415075"/>
            <a:ext cx="6671700" cy="3000"/>
          </a:xfrm>
          <a:prstGeom prst="straightConnector1">
            <a:avLst/>
          </a:prstGeom>
          <a:noFill/>
          <a:ln cap="flat" cmpd="sng" w="38100">
            <a:solidFill>
              <a:srgbClr val="FFFFFF"/>
            </a:solidFill>
            <a:prstDash val="solid"/>
            <a:round/>
            <a:headEnd len="sm" w="sm" type="none"/>
            <a:tailEnd len="sm" w="sm" type="none"/>
          </a:ln>
        </p:spPr>
      </p:cxnSp>
      <p:sp>
        <p:nvSpPr>
          <p:cNvPr id="15" name="Google Shape;15;p29"/>
          <p:cNvSpPr txBox="1"/>
          <p:nvPr>
            <p:ph type="title"/>
          </p:nvPr>
        </p:nvSpPr>
        <p:spPr>
          <a:xfrm>
            <a:off x="311700" y="583350"/>
            <a:ext cx="7309800" cy="831600"/>
          </a:xfrm>
          <a:prstGeom prst="rect">
            <a:avLst/>
          </a:prstGeom>
          <a:noFill/>
          <a:ln>
            <a:noFill/>
          </a:ln>
        </p:spPr>
        <p:txBody>
          <a:bodyPr anchorCtr="0" anchor="ctr" bIns="91425" lIns="0" spcFirstLastPara="1" rIns="91425" wrap="square" tIns="91425">
            <a:spAutoFit/>
          </a:bodyPr>
          <a:lstStyle>
            <a:lvl1pPr lvl="0" algn="l">
              <a:lnSpc>
                <a:spcPct val="100000"/>
              </a:lnSpc>
              <a:spcBef>
                <a:spcPts val="0"/>
              </a:spcBef>
              <a:spcAft>
                <a:spcPts val="0"/>
              </a:spcAft>
              <a:buClr>
                <a:schemeClr val="lt1"/>
              </a:buClr>
              <a:buSzPts val="5000"/>
              <a:buNone/>
              <a:defRPr sz="5000">
                <a:solidFill>
                  <a:schemeClr val="lt1"/>
                </a:solidFill>
              </a:defRPr>
            </a:lvl1pPr>
            <a:lvl2pPr lvl="1" algn="l">
              <a:lnSpc>
                <a:spcPct val="100000"/>
              </a:lnSpc>
              <a:spcBef>
                <a:spcPts val="0"/>
              </a:spcBef>
              <a:spcAft>
                <a:spcPts val="0"/>
              </a:spcAft>
              <a:buSzPts val="3000"/>
              <a:buNone/>
              <a:defRPr>
                <a:latin typeface="Comfortaa"/>
                <a:ea typeface="Comfortaa"/>
                <a:cs typeface="Comfortaa"/>
                <a:sym typeface="Comfortaa"/>
              </a:defRPr>
            </a:lvl2pPr>
            <a:lvl3pPr lvl="2" algn="l">
              <a:lnSpc>
                <a:spcPct val="100000"/>
              </a:lnSpc>
              <a:spcBef>
                <a:spcPts val="0"/>
              </a:spcBef>
              <a:spcAft>
                <a:spcPts val="0"/>
              </a:spcAft>
              <a:buSzPts val="3000"/>
              <a:buNone/>
              <a:defRPr>
                <a:latin typeface="Comfortaa"/>
                <a:ea typeface="Comfortaa"/>
                <a:cs typeface="Comfortaa"/>
                <a:sym typeface="Comfortaa"/>
              </a:defRPr>
            </a:lvl3pPr>
            <a:lvl4pPr lvl="3" algn="l">
              <a:lnSpc>
                <a:spcPct val="100000"/>
              </a:lnSpc>
              <a:spcBef>
                <a:spcPts val="0"/>
              </a:spcBef>
              <a:spcAft>
                <a:spcPts val="0"/>
              </a:spcAft>
              <a:buSzPts val="3000"/>
              <a:buNone/>
              <a:defRPr>
                <a:latin typeface="Comfortaa"/>
                <a:ea typeface="Comfortaa"/>
                <a:cs typeface="Comfortaa"/>
                <a:sym typeface="Comfortaa"/>
              </a:defRPr>
            </a:lvl4pPr>
            <a:lvl5pPr lvl="4" algn="l">
              <a:lnSpc>
                <a:spcPct val="100000"/>
              </a:lnSpc>
              <a:spcBef>
                <a:spcPts val="0"/>
              </a:spcBef>
              <a:spcAft>
                <a:spcPts val="0"/>
              </a:spcAft>
              <a:buSzPts val="3000"/>
              <a:buNone/>
              <a:defRPr>
                <a:latin typeface="Comfortaa"/>
                <a:ea typeface="Comfortaa"/>
                <a:cs typeface="Comfortaa"/>
                <a:sym typeface="Comfortaa"/>
              </a:defRPr>
            </a:lvl5pPr>
            <a:lvl6pPr lvl="5" algn="l">
              <a:lnSpc>
                <a:spcPct val="100000"/>
              </a:lnSpc>
              <a:spcBef>
                <a:spcPts val="0"/>
              </a:spcBef>
              <a:spcAft>
                <a:spcPts val="0"/>
              </a:spcAft>
              <a:buSzPts val="3000"/>
              <a:buNone/>
              <a:defRPr>
                <a:latin typeface="Comfortaa"/>
                <a:ea typeface="Comfortaa"/>
                <a:cs typeface="Comfortaa"/>
                <a:sym typeface="Comfortaa"/>
              </a:defRPr>
            </a:lvl6pPr>
            <a:lvl7pPr lvl="6" algn="l">
              <a:lnSpc>
                <a:spcPct val="100000"/>
              </a:lnSpc>
              <a:spcBef>
                <a:spcPts val="0"/>
              </a:spcBef>
              <a:spcAft>
                <a:spcPts val="0"/>
              </a:spcAft>
              <a:buSzPts val="3000"/>
              <a:buNone/>
              <a:defRPr>
                <a:latin typeface="Comfortaa"/>
                <a:ea typeface="Comfortaa"/>
                <a:cs typeface="Comfortaa"/>
                <a:sym typeface="Comfortaa"/>
              </a:defRPr>
            </a:lvl7pPr>
            <a:lvl8pPr lvl="7" algn="l">
              <a:lnSpc>
                <a:spcPct val="100000"/>
              </a:lnSpc>
              <a:spcBef>
                <a:spcPts val="0"/>
              </a:spcBef>
              <a:spcAft>
                <a:spcPts val="0"/>
              </a:spcAft>
              <a:buSzPts val="3000"/>
              <a:buNone/>
              <a:defRPr>
                <a:latin typeface="Comfortaa"/>
                <a:ea typeface="Comfortaa"/>
                <a:cs typeface="Comfortaa"/>
                <a:sym typeface="Comfortaa"/>
              </a:defRPr>
            </a:lvl8pPr>
            <a:lvl9pPr lvl="8" algn="l">
              <a:lnSpc>
                <a:spcPct val="100000"/>
              </a:lnSpc>
              <a:spcBef>
                <a:spcPts val="0"/>
              </a:spcBef>
              <a:spcAft>
                <a:spcPts val="0"/>
              </a:spcAft>
              <a:buSzPts val="3000"/>
              <a:buNone/>
              <a:defRPr>
                <a:latin typeface="Comfortaa"/>
                <a:ea typeface="Comfortaa"/>
                <a:cs typeface="Comfortaa"/>
                <a:sym typeface="Comfortaa"/>
              </a:defRPr>
            </a:lvl9pPr>
          </a:lstStyle>
          <a:p/>
        </p:txBody>
      </p:sp>
      <p:sp>
        <p:nvSpPr>
          <p:cNvPr id="16" name="Google Shape;16;p29"/>
          <p:cNvSpPr txBox="1"/>
          <p:nvPr/>
        </p:nvSpPr>
        <p:spPr>
          <a:xfrm>
            <a:off x="497400" y="4801050"/>
            <a:ext cx="8149200" cy="3387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1000"/>
              <a:buFont typeface="Arial"/>
              <a:buNone/>
            </a:pPr>
            <a:r>
              <a:rPr b="0" i="0" lang="en" sz="1000" u="none" cap="none" strike="noStrike">
                <a:solidFill>
                  <a:srgbClr val="FFFFFF"/>
                </a:solidFill>
                <a:latin typeface="Calibri"/>
                <a:ea typeface="Calibri"/>
                <a:cs typeface="Calibri"/>
                <a:sym typeface="Calibri"/>
              </a:rPr>
              <a:t>© Build Health International 2023, All Rights Reserved. The use of this presentation is subject to the license terms set out at the end of this document.</a:t>
            </a:r>
            <a:endParaRPr b="0" i="0" sz="1000" u="none" cap="none" strike="noStrike">
              <a:solidFill>
                <a:srgbClr val="FFFFFF"/>
              </a:solidFill>
              <a:latin typeface="Calibri"/>
              <a:ea typeface="Calibri"/>
              <a:cs typeface="Calibri"/>
              <a:sym typeface="Calibri"/>
            </a:endParaRPr>
          </a:p>
        </p:txBody>
      </p:sp>
      <p:pic>
        <p:nvPicPr>
          <p:cNvPr id="17" name="Google Shape;17;p29"/>
          <p:cNvPicPr preferRelativeResize="0"/>
          <p:nvPr/>
        </p:nvPicPr>
        <p:blipFill rotWithShape="1">
          <a:blip r:embed="rId3">
            <a:alphaModFix/>
          </a:blip>
          <a:srcRect b="0" l="0" r="0" t="0"/>
          <a:stretch/>
        </p:blipFill>
        <p:spPr>
          <a:xfrm>
            <a:off x="906450" y="2450525"/>
            <a:ext cx="4525751" cy="1966425"/>
          </a:xfrm>
          <a:prstGeom prst="rect">
            <a:avLst/>
          </a:prstGeom>
          <a:noFill/>
          <a:ln>
            <a:noFill/>
          </a:ln>
        </p:spPr>
      </p:pic>
      <p:sp>
        <p:nvSpPr>
          <p:cNvPr id="18" name="Google Shape;18;p29"/>
          <p:cNvSpPr/>
          <p:nvPr/>
        </p:nvSpPr>
        <p:spPr>
          <a:xfrm>
            <a:off x="7981525" y="54800"/>
            <a:ext cx="1079100" cy="393600"/>
          </a:xfrm>
          <a:prstGeom prst="roundRect">
            <a:avLst>
              <a:gd fmla="val 16667" name="adj"/>
            </a:avLst>
          </a:prstGeom>
          <a:solidFill>
            <a:srgbClr val="B1C67D"/>
          </a:solidFill>
          <a:ln cap="flat" cmpd="sng" w="9525">
            <a:solidFill>
              <a:srgbClr val="B1C67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B1C67D"/>
              </a:solidFill>
              <a:latin typeface="Arial"/>
              <a:ea typeface="Arial"/>
              <a:cs typeface="Arial"/>
              <a:sym typeface="Arial"/>
            </a:endParaRPr>
          </a:p>
        </p:txBody>
      </p:sp>
      <p:sp>
        <p:nvSpPr>
          <p:cNvPr id="19" name="Google Shape;19;p29"/>
          <p:cNvSpPr txBox="1"/>
          <p:nvPr>
            <p:ph idx="1" type="subTitle"/>
          </p:nvPr>
        </p:nvSpPr>
        <p:spPr>
          <a:xfrm>
            <a:off x="311700" y="1428007"/>
            <a:ext cx="7785300" cy="623100"/>
          </a:xfrm>
          <a:prstGeom prst="rect">
            <a:avLst/>
          </a:prstGeom>
          <a:noFill/>
          <a:ln>
            <a:noFill/>
          </a:ln>
        </p:spPr>
        <p:txBody>
          <a:bodyPr anchorCtr="0" anchor="t" bIns="91425" lIns="0" spcFirstLastPara="1" rIns="0" wrap="square" tIns="91425">
            <a:spAutoFit/>
          </a:bodyPr>
          <a:lstStyle>
            <a:lvl1pPr lvl="0" algn="l">
              <a:lnSpc>
                <a:spcPct val="115000"/>
              </a:lnSpc>
              <a:spcBef>
                <a:spcPts val="0"/>
              </a:spcBef>
              <a:spcAft>
                <a:spcPts val="0"/>
              </a:spcAft>
              <a:buSzPts val="2800"/>
              <a:buNone/>
              <a:defRPr sz="2800"/>
            </a:lvl1pPr>
            <a:lvl2pPr lvl="1" algn="l">
              <a:lnSpc>
                <a:spcPct val="115000"/>
              </a:lnSpc>
              <a:spcBef>
                <a:spcPts val="0"/>
              </a:spcBef>
              <a:spcAft>
                <a:spcPts val="0"/>
              </a:spcAft>
              <a:buSzPts val="1000"/>
              <a:buNone/>
              <a:defRPr/>
            </a:lvl2pPr>
            <a:lvl3pPr lvl="2" algn="l">
              <a:lnSpc>
                <a:spcPct val="115000"/>
              </a:lnSpc>
              <a:spcBef>
                <a:spcPts val="0"/>
              </a:spcBef>
              <a:spcAft>
                <a:spcPts val="0"/>
              </a:spcAft>
              <a:buSzPts val="1000"/>
              <a:buNone/>
              <a:defRPr/>
            </a:lvl3pPr>
            <a:lvl4pPr lvl="3" algn="l">
              <a:lnSpc>
                <a:spcPct val="115000"/>
              </a:lnSpc>
              <a:spcBef>
                <a:spcPts val="0"/>
              </a:spcBef>
              <a:spcAft>
                <a:spcPts val="0"/>
              </a:spcAft>
              <a:buSzPts val="1000"/>
              <a:buNone/>
              <a:defRPr/>
            </a:lvl4pPr>
            <a:lvl5pPr lvl="4" algn="l">
              <a:lnSpc>
                <a:spcPct val="115000"/>
              </a:lnSpc>
              <a:spcBef>
                <a:spcPts val="0"/>
              </a:spcBef>
              <a:spcAft>
                <a:spcPts val="0"/>
              </a:spcAft>
              <a:buSzPts val="1000"/>
              <a:buNone/>
              <a:defRPr/>
            </a:lvl5pPr>
            <a:lvl6pPr lvl="5" algn="l">
              <a:lnSpc>
                <a:spcPct val="115000"/>
              </a:lnSpc>
              <a:spcBef>
                <a:spcPts val="0"/>
              </a:spcBef>
              <a:spcAft>
                <a:spcPts val="0"/>
              </a:spcAft>
              <a:buSzPts val="1000"/>
              <a:buNone/>
              <a:defRPr/>
            </a:lvl6pPr>
            <a:lvl7pPr lvl="6" algn="l">
              <a:lnSpc>
                <a:spcPct val="115000"/>
              </a:lnSpc>
              <a:spcBef>
                <a:spcPts val="0"/>
              </a:spcBef>
              <a:spcAft>
                <a:spcPts val="0"/>
              </a:spcAft>
              <a:buSzPts val="1000"/>
              <a:buNone/>
              <a:defRPr/>
            </a:lvl7pPr>
            <a:lvl8pPr lvl="7" algn="l">
              <a:lnSpc>
                <a:spcPct val="115000"/>
              </a:lnSpc>
              <a:spcBef>
                <a:spcPts val="0"/>
              </a:spcBef>
              <a:spcAft>
                <a:spcPts val="0"/>
              </a:spcAft>
              <a:buSzPts val="1000"/>
              <a:buNone/>
              <a:defRPr/>
            </a:lvl8pPr>
            <a:lvl9pPr lvl="8" algn="l">
              <a:lnSpc>
                <a:spcPct val="115000"/>
              </a:lnSpc>
              <a:spcBef>
                <a:spcPts val="0"/>
              </a:spcBef>
              <a:spcAft>
                <a:spcPts val="0"/>
              </a:spcAft>
              <a:buSzPts val="10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30"/>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1pPr>
            <a:lvl2pPr lvl="1"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2pPr>
            <a:lvl3pPr lvl="2"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3pPr>
            <a:lvl4pPr lvl="3"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4pPr>
            <a:lvl5pPr lvl="4"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5pPr>
            <a:lvl6pPr lvl="5"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6pPr>
            <a:lvl7pPr lvl="6"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7pPr>
            <a:lvl8pPr lvl="7"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8pPr>
            <a:lvl9pPr lvl="8"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9pPr>
          </a:lstStyle>
          <a:p/>
        </p:txBody>
      </p:sp>
      <p:sp>
        <p:nvSpPr>
          <p:cNvPr id="22" name="Google Shape;22;p30"/>
          <p:cNvSpPr txBox="1"/>
          <p:nvPr>
            <p:ph idx="1" type="body"/>
          </p:nvPr>
        </p:nvSpPr>
        <p:spPr>
          <a:xfrm>
            <a:off x="311700" y="636725"/>
            <a:ext cx="8520600" cy="4102800"/>
          </a:xfrm>
          <a:prstGeom prst="rect">
            <a:avLst/>
          </a:prstGeom>
          <a:noFill/>
          <a:ln>
            <a:noFill/>
          </a:ln>
        </p:spPr>
        <p:txBody>
          <a:bodyPr anchorCtr="0" anchor="t" bIns="91425" lIns="0" spcFirstLastPara="1" rIns="0" wrap="square" tIns="91425">
            <a:spAutoFit/>
          </a:bodyPr>
          <a:lstStyle>
            <a:lvl1pPr indent="-317500" lvl="0" marL="457200" algn="l">
              <a:lnSpc>
                <a:spcPct val="115000"/>
              </a:lnSpc>
              <a:spcBef>
                <a:spcPts val="0"/>
              </a:spcBef>
              <a:spcAft>
                <a:spcPts val="0"/>
              </a:spcAft>
              <a:buSzPts val="1400"/>
              <a:buFont typeface="Century Gothic"/>
              <a:buChar char="●"/>
              <a:defRPr>
                <a:latin typeface="Century Gothic"/>
                <a:ea typeface="Century Gothic"/>
                <a:cs typeface="Century Gothic"/>
                <a:sym typeface="Century Gothic"/>
              </a:defRPr>
            </a:lvl1pPr>
            <a:lvl2pPr indent="-292100" lvl="1" marL="914400" algn="l">
              <a:lnSpc>
                <a:spcPct val="115000"/>
              </a:lnSpc>
              <a:spcBef>
                <a:spcPts val="0"/>
              </a:spcBef>
              <a:spcAft>
                <a:spcPts val="0"/>
              </a:spcAft>
              <a:buSzPts val="1000"/>
              <a:buFont typeface="Century Gothic"/>
              <a:buChar char="○"/>
              <a:defRPr>
                <a:latin typeface="Century Gothic"/>
                <a:ea typeface="Century Gothic"/>
                <a:cs typeface="Century Gothic"/>
                <a:sym typeface="Century Gothic"/>
              </a:defRPr>
            </a:lvl2pPr>
            <a:lvl3pPr indent="-292100" lvl="2" marL="1371600" algn="l">
              <a:lnSpc>
                <a:spcPct val="115000"/>
              </a:lnSpc>
              <a:spcBef>
                <a:spcPts val="0"/>
              </a:spcBef>
              <a:spcAft>
                <a:spcPts val="0"/>
              </a:spcAft>
              <a:buSzPts val="1000"/>
              <a:buFont typeface="Century Gothic"/>
              <a:buChar char="■"/>
              <a:defRPr>
                <a:latin typeface="Century Gothic"/>
                <a:ea typeface="Century Gothic"/>
                <a:cs typeface="Century Gothic"/>
                <a:sym typeface="Century Gothic"/>
              </a:defRPr>
            </a:lvl3pPr>
            <a:lvl4pPr indent="-292100" lvl="3" marL="1828800" algn="l">
              <a:lnSpc>
                <a:spcPct val="115000"/>
              </a:lnSpc>
              <a:spcBef>
                <a:spcPts val="0"/>
              </a:spcBef>
              <a:spcAft>
                <a:spcPts val="0"/>
              </a:spcAft>
              <a:buSzPts val="1000"/>
              <a:buFont typeface="Century Gothic"/>
              <a:buChar char="●"/>
              <a:defRPr>
                <a:latin typeface="Century Gothic"/>
                <a:ea typeface="Century Gothic"/>
                <a:cs typeface="Century Gothic"/>
                <a:sym typeface="Century Gothic"/>
              </a:defRPr>
            </a:lvl4pPr>
            <a:lvl5pPr indent="-292100" lvl="4" marL="2286000" algn="l">
              <a:lnSpc>
                <a:spcPct val="115000"/>
              </a:lnSpc>
              <a:spcBef>
                <a:spcPts val="0"/>
              </a:spcBef>
              <a:spcAft>
                <a:spcPts val="0"/>
              </a:spcAft>
              <a:buSzPts val="1000"/>
              <a:buFont typeface="Century Gothic"/>
              <a:buChar char="○"/>
              <a:defRPr>
                <a:latin typeface="Century Gothic"/>
                <a:ea typeface="Century Gothic"/>
                <a:cs typeface="Century Gothic"/>
                <a:sym typeface="Century Gothic"/>
              </a:defRPr>
            </a:lvl5pPr>
            <a:lvl6pPr indent="-292100" lvl="5" marL="2743200" algn="l">
              <a:lnSpc>
                <a:spcPct val="115000"/>
              </a:lnSpc>
              <a:spcBef>
                <a:spcPts val="0"/>
              </a:spcBef>
              <a:spcAft>
                <a:spcPts val="0"/>
              </a:spcAft>
              <a:buSzPts val="1000"/>
              <a:buFont typeface="Century Gothic"/>
              <a:buChar char="■"/>
              <a:defRPr>
                <a:latin typeface="Century Gothic"/>
                <a:ea typeface="Century Gothic"/>
                <a:cs typeface="Century Gothic"/>
                <a:sym typeface="Century Gothic"/>
              </a:defRPr>
            </a:lvl6pPr>
            <a:lvl7pPr indent="-292100" lvl="6" marL="3200400" algn="l">
              <a:lnSpc>
                <a:spcPct val="115000"/>
              </a:lnSpc>
              <a:spcBef>
                <a:spcPts val="0"/>
              </a:spcBef>
              <a:spcAft>
                <a:spcPts val="0"/>
              </a:spcAft>
              <a:buSzPts val="1000"/>
              <a:buFont typeface="Century Gothic"/>
              <a:buChar char="●"/>
              <a:defRPr>
                <a:latin typeface="Century Gothic"/>
                <a:ea typeface="Century Gothic"/>
                <a:cs typeface="Century Gothic"/>
                <a:sym typeface="Century Gothic"/>
              </a:defRPr>
            </a:lvl7pPr>
            <a:lvl8pPr indent="-292100" lvl="7" marL="3657600" algn="l">
              <a:lnSpc>
                <a:spcPct val="115000"/>
              </a:lnSpc>
              <a:spcBef>
                <a:spcPts val="0"/>
              </a:spcBef>
              <a:spcAft>
                <a:spcPts val="0"/>
              </a:spcAft>
              <a:buSzPts val="1000"/>
              <a:buFont typeface="Century Gothic"/>
              <a:buChar char="○"/>
              <a:defRPr>
                <a:latin typeface="Century Gothic"/>
                <a:ea typeface="Century Gothic"/>
                <a:cs typeface="Century Gothic"/>
                <a:sym typeface="Century Gothic"/>
              </a:defRPr>
            </a:lvl8pPr>
            <a:lvl9pPr indent="-292100" lvl="8" marL="4114800" algn="l">
              <a:lnSpc>
                <a:spcPct val="115000"/>
              </a:lnSpc>
              <a:spcBef>
                <a:spcPts val="0"/>
              </a:spcBef>
              <a:spcAft>
                <a:spcPts val="0"/>
              </a:spcAft>
              <a:buSzPts val="1000"/>
              <a:buFont typeface="Century Gothic"/>
              <a:buChar char="■"/>
              <a:defRPr>
                <a:latin typeface="Century Gothic"/>
                <a:ea typeface="Century Gothic"/>
                <a:cs typeface="Century Gothic"/>
                <a:sym typeface="Century Gothic"/>
              </a:defRPr>
            </a:lvl9pPr>
          </a:lstStyle>
          <a:p/>
        </p:txBody>
      </p:sp>
      <p:sp>
        <p:nvSpPr>
          <p:cNvPr id="23" name="Google Shape;23;p30"/>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cxnSp>
        <p:nvCxnSpPr>
          <p:cNvPr id="24" name="Google Shape;24;p30"/>
          <p:cNvCxnSpPr/>
          <p:nvPr/>
        </p:nvCxnSpPr>
        <p:spPr>
          <a:xfrm>
            <a:off x="314150" y="646600"/>
            <a:ext cx="2202000" cy="0"/>
          </a:xfrm>
          <a:prstGeom prst="straightConnector1">
            <a:avLst/>
          </a:prstGeom>
          <a:noFill/>
          <a:ln cap="flat" cmpd="sng" w="38100">
            <a:solidFill>
              <a:schemeClr val="dk2"/>
            </a:solidFill>
            <a:prstDash val="solid"/>
            <a:round/>
            <a:headEnd len="sm" w="sm" type="none"/>
            <a:tailEnd len="sm" w="sm" type="none"/>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rgbClr val="B1C67D"/>
        </a:solidFill>
      </p:bgPr>
    </p:bg>
    <p:spTree>
      <p:nvGrpSpPr>
        <p:cNvPr id="25" name="Shape 25"/>
        <p:cNvGrpSpPr/>
        <p:nvPr/>
      </p:nvGrpSpPr>
      <p:grpSpPr>
        <a:xfrm>
          <a:off x="0" y="0"/>
          <a:ext cx="0" cy="0"/>
          <a:chOff x="0" y="0"/>
          <a:chExt cx="0" cy="0"/>
        </a:xfrm>
      </p:grpSpPr>
      <p:sp>
        <p:nvSpPr>
          <p:cNvPr id="26" name="Google Shape;26;p31"/>
          <p:cNvSpPr/>
          <p:nvPr/>
        </p:nvSpPr>
        <p:spPr>
          <a:xfrm>
            <a:off x="4572000" y="-125"/>
            <a:ext cx="4572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 name="Google Shape;27;p31"/>
          <p:cNvSpPr txBox="1"/>
          <p:nvPr>
            <p:ph type="title"/>
          </p:nvPr>
        </p:nvSpPr>
        <p:spPr>
          <a:xfrm>
            <a:off x="265500" y="1233175"/>
            <a:ext cx="4045200" cy="1482300"/>
          </a:xfrm>
          <a:prstGeom prst="rect">
            <a:avLst/>
          </a:prstGeom>
          <a:noFill/>
          <a:ln>
            <a:noFill/>
          </a:ln>
        </p:spPr>
        <p:txBody>
          <a:bodyPr anchorCtr="0" anchor="b" bIns="91425" lIns="0" spcFirstLastPara="1" rIns="91425" wrap="square" tIns="91425">
            <a:spAutoFit/>
          </a:bodyPr>
          <a:lstStyle>
            <a:lvl1pPr lvl="0" algn="ctr">
              <a:lnSpc>
                <a:spcPct val="100000"/>
              </a:lnSpc>
              <a:spcBef>
                <a:spcPts val="0"/>
              </a:spcBef>
              <a:spcAft>
                <a:spcPts val="0"/>
              </a:spcAft>
              <a:buClr>
                <a:schemeClr val="lt1"/>
              </a:buClr>
              <a:buSzPts val="4200"/>
              <a:buNone/>
              <a:defRPr sz="4200">
                <a:solidFill>
                  <a:schemeClr val="lt1"/>
                </a:solidFill>
              </a:defRPr>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28" name="Google Shape;28;p31"/>
          <p:cNvSpPr txBox="1"/>
          <p:nvPr>
            <p:ph idx="1" type="subTitle"/>
          </p:nvPr>
        </p:nvSpPr>
        <p:spPr>
          <a:xfrm>
            <a:off x="265500" y="2803075"/>
            <a:ext cx="4045200" cy="1235100"/>
          </a:xfrm>
          <a:prstGeom prst="rect">
            <a:avLst/>
          </a:prstGeom>
          <a:noFill/>
          <a:ln>
            <a:noFill/>
          </a:ln>
        </p:spPr>
        <p:txBody>
          <a:bodyPr anchorCtr="0" anchor="t" bIns="91425" lIns="0" spcFirstLastPara="1" rIns="0" wrap="square" tIns="91425">
            <a:sp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29" name="Google Shape;29;p31"/>
          <p:cNvSpPr txBox="1"/>
          <p:nvPr>
            <p:ph idx="2" type="body"/>
          </p:nvPr>
        </p:nvSpPr>
        <p:spPr>
          <a:xfrm>
            <a:off x="4939500" y="724075"/>
            <a:ext cx="3837000" cy="3695100"/>
          </a:xfrm>
          <a:prstGeom prst="rect">
            <a:avLst/>
          </a:prstGeom>
          <a:noFill/>
          <a:ln>
            <a:noFill/>
          </a:ln>
        </p:spPr>
        <p:txBody>
          <a:bodyPr anchorCtr="0" anchor="ctr" bIns="91425" lIns="0" spcFirstLastPara="1" rIns="0" wrap="square" tIns="91425">
            <a:spAutoFit/>
          </a:bodyPr>
          <a:lstStyle>
            <a:lvl1pPr indent="-317500" lvl="0" marL="457200" algn="l">
              <a:lnSpc>
                <a:spcPct val="115000"/>
              </a:lnSpc>
              <a:spcBef>
                <a:spcPts val="0"/>
              </a:spcBef>
              <a:spcAft>
                <a:spcPts val="0"/>
              </a:spcAft>
              <a:buSzPts val="1400"/>
              <a:buChar char="●"/>
              <a:defRPr/>
            </a:lvl1pPr>
            <a:lvl2pPr indent="-292100" lvl="1" marL="914400" algn="l">
              <a:lnSpc>
                <a:spcPct val="115000"/>
              </a:lnSpc>
              <a:spcBef>
                <a:spcPts val="0"/>
              </a:spcBef>
              <a:spcAft>
                <a:spcPts val="0"/>
              </a:spcAft>
              <a:buSzPts val="1000"/>
              <a:buChar char="○"/>
              <a:defRPr/>
            </a:lvl2pPr>
            <a:lvl3pPr indent="-292100" lvl="2" marL="1371600" algn="l">
              <a:lnSpc>
                <a:spcPct val="115000"/>
              </a:lnSpc>
              <a:spcBef>
                <a:spcPts val="0"/>
              </a:spcBef>
              <a:spcAft>
                <a:spcPts val="0"/>
              </a:spcAft>
              <a:buSzPts val="1000"/>
              <a:buChar char="■"/>
              <a:defRPr/>
            </a:lvl3pPr>
            <a:lvl4pPr indent="-292100" lvl="3" marL="1828800" algn="l">
              <a:lnSpc>
                <a:spcPct val="115000"/>
              </a:lnSpc>
              <a:spcBef>
                <a:spcPts val="0"/>
              </a:spcBef>
              <a:spcAft>
                <a:spcPts val="0"/>
              </a:spcAft>
              <a:buSzPts val="1000"/>
              <a:buChar char="●"/>
              <a:defRPr/>
            </a:lvl4pPr>
            <a:lvl5pPr indent="-292100" lvl="4" marL="2286000" algn="l">
              <a:lnSpc>
                <a:spcPct val="115000"/>
              </a:lnSpc>
              <a:spcBef>
                <a:spcPts val="0"/>
              </a:spcBef>
              <a:spcAft>
                <a:spcPts val="0"/>
              </a:spcAft>
              <a:buSzPts val="1000"/>
              <a:buChar char="○"/>
              <a:defRPr/>
            </a:lvl5pPr>
            <a:lvl6pPr indent="-292100" lvl="5" marL="2743200" algn="l">
              <a:lnSpc>
                <a:spcPct val="115000"/>
              </a:lnSpc>
              <a:spcBef>
                <a:spcPts val="0"/>
              </a:spcBef>
              <a:spcAft>
                <a:spcPts val="0"/>
              </a:spcAft>
              <a:buSzPts val="1000"/>
              <a:buChar char="■"/>
              <a:defRPr/>
            </a:lvl6pPr>
            <a:lvl7pPr indent="-292100" lvl="6" marL="3200400" algn="l">
              <a:lnSpc>
                <a:spcPct val="115000"/>
              </a:lnSpc>
              <a:spcBef>
                <a:spcPts val="0"/>
              </a:spcBef>
              <a:spcAft>
                <a:spcPts val="0"/>
              </a:spcAft>
              <a:buSzPts val="1000"/>
              <a:buChar char="●"/>
              <a:defRPr/>
            </a:lvl7pPr>
            <a:lvl8pPr indent="-292100" lvl="7" marL="3657600" algn="l">
              <a:lnSpc>
                <a:spcPct val="115000"/>
              </a:lnSpc>
              <a:spcBef>
                <a:spcPts val="0"/>
              </a:spcBef>
              <a:spcAft>
                <a:spcPts val="0"/>
              </a:spcAft>
              <a:buSzPts val="1000"/>
              <a:buChar char="○"/>
              <a:defRPr/>
            </a:lvl8pPr>
            <a:lvl9pPr indent="-292100" lvl="8" marL="4114800" algn="l">
              <a:lnSpc>
                <a:spcPct val="115000"/>
              </a:lnSpc>
              <a:spcBef>
                <a:spcPts val="0"/>
              </a:spcBef>
              <a:spcAft>
                <a:spcPts val="0"/>
              </a:spcAft>
              <a:buSzPts val="1000"/>
              <a:buChar char="■"/>
              <a:defRPr/>
            </a:lvl9pPr>
          </a:lstStyle>
          <a:p/>
        </p:txBody>
      </p:sp>
      <p:sp>
        <p:nvSpPr>
          <p:cNvPr id="30" name="Google Shape;30;p31"/>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B1C67D"/>
        </a:solidFill>
      </p:bgPr>
    </p:bg>
    <p:spTree>
      <p:nvGrpSpPr>
        <p:cNvPr id="31" name="Shape 31"/>
        <p:cNvGrpSpPr/>
        <p:nvPr/>
      </p:nvGrpSpPr>
      <p:grpSpPr>
        <a:xfrm>
          <a:off x="0" y="0"/>
          <a:ext cx="0" cy="0"/>
          <a:chOff x="0" y="0"/>
          <a:chExt cx="0" cy="0"/>
        </a:xfrm>
      </p:grpSpPr>
      <p:sp>
        <p:nvSpPr>
          <p:cNvPr id="32" name="Google Shape;32;p32"/>
          <p:cNvSpPr txBox="1"/>
          <p:nvPr>
            <p:ph type="title"/>
          </p:nvPr>
        </p:nvSpPr>
        <p:spPr>
          <a:xfrm>
            <a:off x="311700" y="2150850"/>
            <a:ext cx="8520600" cy="841800"/>
          </a:xfrm>
          <a:prstGeom prst="rect">
            <a:avLst/>
          </a:prstGeom>
          <a:noFill/>
          <a:ln>
            <a:noFill/>
          </a:ln>
        </p:spPr>
        <p:txBody>
          <a:bodyPr anchorCtr="0" anchor="ctr" bIns="91425" lIns="0" spcFirstLastPara="1" rIns="91425" wrap="square" tIns="91425">
            <a:spAutoFit/>
          </a:bodyPr>
          <a:lstStyle>
            <a:lvl1pPr lvl="0" algn="ctr">
              <a:lnSpc>
                <a:spcPct val="100000"/>
              </a:lnSpc>
              <a:spcBef>
                <a:spcPts val="0"/>
              </a:spcBef>
              <a:spcAft>
                <a:spcPts val="0"/>
              </a:spcAft>
              <a:buClr>
                <a:schemeClr val="lt1"/>
              </a:buClr>
              <a:buSzPts val="3600"/>
              <a:buNone/>
              <a:defRPr sz="3600">
                <a:solidFill>
                  <a:schemeClr val="lt1"/>
                </a:solidFill>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33" name="Google Shape;33;p32"/>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4" name="Shape 34"/>
        <p:cNvGrpSpPr/>
        <p:nvPr/>
      </p:nvGrpSpPr>
      <p:grpSpPr>
        <a:xfrm>
          <a:off x="0" y="0"/>
          <a:ext cx="0" cy="0"/>
          <a:chOff x="0" y="0"/>
          <a:chExt cx="0" cy="0"/>
        </a:xfrm>
      </p:grpSpPr>
      <p:sp>
        <p:nvSpPr>
          <p:cNvPr id="35" name="Google Shape;35;p33"/>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cxnSp>
        <p:nvCxnSpPr>
          <p:cNvPr id="36" name="Google Shape;36;p33"/>
          <p:cNvCxnSpPr/>
          <p:nvPr/>
        </p:nvCxnSpPr>
        <p:spPr>
          <a:xfrm>
            <a:off x="314150" y="646600"/>
            <a:ext cx="2202000" cy="0"/>
          </a:xfrm>
          <a:prstGeom prst="straightConnector1">
            <a:avLst/>
          </a:prstGeom>
          <a:noFill/>
          <a:ln cap="flat" cmpd="sng" w="38100">
            <a:solidFill>
              <a:schemeClr val="dk2"/>
            </a:solidFill>
            <a:prstDash val="solid"/>
            <a:round/>
            <a:headEnd len="sm" w="sm" type="none"/>
            <a:tailEnd len="sm" w="sm" type="none"/>
          </a:ln>
        </p:spPr>
      </p:cxnSp>
      <p:sp>
        <p:nvSpPr>
          <p:cNvPr id="37" name="Google Shape;37;p33"/>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1pPr>
            <a:lvl2pPr lvl="1"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2pPr>
            <a:lvl3pPr lvl="2"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3pPr>
            <a:lvl4pPr lvl="3"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4pPr>
            <a:lvl5pPr lvl="4"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5pPr>
            <a:lvl6pPr lvl="5"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6pPr>
            <a:lvl7pPr lvl="6"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7pPr>
            <a:lvl8pPr lvl="7"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8pPr>
            <a:lvl9pPr lvl="8"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 Layout 1">
    <p:spTree>
      <p:nvGrpSpPr>
        <p:cNvPr id="38" name="Shape 38"/>
        <p:cNvGrpSpPr/>
        <p:nvPr/>
      </p:nvGrpSpPr>
      <p:grpSpPr>
        <a:xfrm>
          <a:off x="0" y="0"/>
          <a:ext cx="0" cy="0"/>
          <a:chOff x="0" y="0"/>
          <a:chExt cx="0" cy="0"/>
        </a:xfrm>
      </p:grpSpPr>
      <p:sp>
        <p:nvSpPr>
          <p:cNvPr id="39" name="Google Shape;39;p34"/>
          <p:cNvSpPr txBox="1"/>
          <p:nvPr/>
        </p:nvSpPr>
        <p:spPr>
          <a:xfrm>
            <a:off x="2574000" y="3479975"/>
            <a:ext cx="3996000" cy="446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700"/>
              <a:buFont typeface="Arial"/>
              <a:buNone/>
            </a:pPr>
            <a:r>
              <a:rPr b="1" i="0" lang="en" sz="1700" u="none" cap="none" strike="noStrike">
                <a:solidFill>
                  <a:srgbClr val="595959"/>
                </a:solidFill>
                <a:latin typeface="Comfortaa"/>
                <a:ea typeface="Comfortaa"/>
                <a:cs typeface="Comfortaa"/>
                <a:sym typeface="Comfortaa"/>
              </a:rPr>
              <a:t>www.BuildHealthInternational.org</a:t>
            </a:r>
            <a:endParaRPr b="1" i="0" sz="1700" u="none" cap="none" strike="noStrike">
              <a:solidFill>
                <a:srgbClr val="595959"/>
              </a:solidFill>
              <a:latin typeface="Comfortaa"/>
              <a:ea typeface="Comfortaa"/>
              <a:cs typeface="Comfortaa"/>
              <a:sym typeface="Comfortaa"/>
            </a:endParaRPr>
          </a:p>
        </p:txBody>
      </p:sp>
      <p:sp>
        <p:nvSpPr>
          <p:cNvPr id="40" name="Google Shape;40;p34"/>
          <p:cNvSpPr txBox="1"/>
          <p:nvPr/>
        </p:nvSpPr>
        <p:spPr>
          <a:xfrm>
            <a:off x="3458375" y="4094400"/>
            <a:ext cx="2227200" cy="6927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1000"/>
              <a:buFont typeface="Arial"/>
              <a:buNone/>
            </a:pPr>
            <a:r>
              <a:rPr b="0" i="0" lang="en" sz="1000" u="none" cap="none" strike="noStrike">
                <a:solidFill>
                  <a:srgbClr val="595959"/>
                </a:solidFill>
                <a:latin typeface="Comfortaa"/>
                <a:ea typeface="Comfortaa"/>
                <a:cs typeface="Comfortaa"/>
                <a:sym typeface="Comfortaa"/>
              </a:rPr>
              <a:t>100 Cummings Center</a:t>
            </a:r>
            <a:endParaRPr b="0" i="0" sz="1000" u="none" cap="none" strike="noStrike">
              <a:solidFill>
                <a:srgbClr val="595959"/>
              </a:solidFill>
              <a:latin typeface="Comfortaa"/>
              <a:ea typeface="Comfortaa"/>
              <a:cs typeface="Comfortaa"/>
              <a:sym typeface="Comfortaa"/>
            </a:endParaRPr>
          </a:p>
          <a:p>
            <a:pPr indent="0" lvl="0" marL="0" marR="0" rtl="0" algn="ctr">
              <a:lnSpc>
                <a:spcPct val="115000"/>
              </a:lnSpc>
              <a:spcBef>
                <a:spcPts val="0"/>
              </a:spcBef>
              <a:spcAft>
                <a:spcPts val="0"/>
              </a:spcAft>
              <a:buClr>
                <a:srgbClr val="000000"/>
              </a:buClr>
              <a:buSzPts val="1000"/>
              <a:buFont typeface="Arial"/>
              <a:buNone/>
            </a:pPr>
            <a:r>
              <a:rPr b="0" i="0" lang="en" sz="1000" u="none" cap="none" strike="noStrike">
                <a:solidFill>
                  <a:srgbClr val="595959"/>
                </a:solidFill>
                <a:latin typeface="Comfortaa"/>
                <a:ea typeface="Comfortaa"/>
                <a:cs typeface="Comfortaa"/>
                <a:sym typeface="Comfortaa"/>
              </a:rPr>
              <a:t>Suite #120B</a:t>
            </a:r>
            <a:endParaRPr b="0" i="0" sz="1000" u="none" cap="none" strike="noStrike">
              <a:solidFill>
                <a:srgbClr val="595959"/>
              </a:solidFill>
              <a:latin typeface="Comfortaa"/>
              <a:ea typeface="Comfortaa"/>
              <a:cs typeface="Comfortaa"/>
              <a:sym typeface="Comfortaa"/>
            </a:endParaRPr>
          </a:p>
          <a:p>
            <a:pPr indent="0" lvl="0" marL="0" marR="0" rtl="0" algn="ctr">
              <a:lnSpc>
                <a:spcPct val="115000"/>
              </a:lnSpc>
              <a:spcBef>
                <a:spcPts val="0"/>
              </a:spcBef>
              <a:spcAft>
                <a:spcPts val="0"/>
              </a:spcAft>
              <a:buClr>
                <a:srgbClr val="000000"/>
              </a:buClr>
              <a:buSzPts val="1000"/>
              <a:buFont typeface="Arial"/>
              <a:buNone/>
            </a:pPr>
            <a:r>
              <a:rPr b="0" i="0" lang="en" sz="1000" u="none" cap="none" strike="noStrike">
                <a:solidFill>
                  <a:srgbClr val="595959"/>
                </a:solidFill>
                <a:latin typeface="Comfortaa"/>
                <a:ea typeface="Comfortaa"/>
                <a:cs typeface="Comfortaa"/>
                <a:sym typeface="Comfortaa"/>
              </a:rPr>
              <a:t>Beverly, MA 01915, USA</a:t>
            </a:r>
            <a:endParaRPr b="0" i="0" sz="1000" u="none" cap="none" strike="noStrike">
              <a:solidFill>
                <a:srgbClr val="595959"/>
              </a:solidFill>
              <a:latin typeface="Comfortaa"/>
              <a:ea typeface="Comfortaa"/>
              <a:cs typeface="Comfortaa"/>
              <a:sym typeface="Comfortaa"/>
            </a:endParaRPr>
          </a:p>
        </p:txBody>
      </p:sp>
      <p:pic>
        <p:nvPicPr>
          <p:cNvPr id="41" name="Google Shape;41;p34"/>
          <p:cNvPicPr preferRelativeResize="0"/>
          <p:nvPr/>
        </p:nvPicPr>
        <p:blipFill rotWithShape="1">
          <a:blip r:embed="rId2">
            <a:alphaModFix/>
          </a:blip>
          <a:srcRect b="0" l="0" r="0" t="0"/>
          <a:stretch/>
        </p:blipFill>
        <p:spPr>
          <a:xfrm>
            <a:off x="8677800" y="64025"/>
            <a:ext cx="309000" cy="309000"/>
          </a:xfrm>
          <a:prstGeom prst="rect">
            <a:avLst/>
          </a:prstGeom>
          <a:noFill/>
          <a:ln>
            <a:noFill/>
          </a:ln>
        </p:spPr>
      </p:pic>
      <p:pic>
        <p:nvPicPr>
          <p:cNvPr id="42" name="Google Shape;42;p34"/>
          <p:cNvPicPr preferRelativeResize="0"/>
          <p:nvPr/>
        </p:nvPicPr>
        <p:blipFill rotWithShape="1">
          <a:blip r:embed="rId2">
            <a:alphaModFix/>
          </a:blip>
          <a:srcRect b="0" l="0" r="0" t="0"/>
          <a:stretch/>
        </p:blipFill>
        <p:spPr>
          <a:xfrm>
            <a:off x="3353100" y="874200"/>
            <a:ext cx="2437750" cy="2437750"/>
          </a:xfrm>
          <a:prstGeom prst="rect">
            <a:avLst/>
          </a:prstGeom>
          <a:noFill/>
          <a:ln>
            <a:noFill/>
          </a:ln>
        </p:spPr>
      </p:pic>
      <p:sp>
        <p:nvSpPr>
          <p:cNvPr id="43" name="Google Shape;43;p34"/>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p:cSld name="Custom Layout 2">
    <p:spTree>
      <p:nvGrpSpPr>
        <p:cNvPr id="44" name="Shape 44"/>
        <p:cNvGrpSpPr/>
        <p:nvPr/>
      </p:nvGrpSpPr>
      <p:grpSpPr>
        <a:xfrm>
          <a:off x="0" y="0"/>
          <a:ext cx="0" cy="0"/>
          <a:chOff x="0" y="0"/>
          <a:chExt cx="0" cy="0"/>
        </a:xfrm>
      </p:grpSpPr>
      <p:sp>
        <p:nvSpPr>
          <p:cNvPr id="45" name="Google Shape;45;p35"/>
          <p:cNvSpPr txBox="1"/>
          <p:nvPr/>
        </p:nvSpPr>
        <p:spPr>
          <a:xfrm>
            <a:off x="311700" y="603050"/>
            <a:ext cx="8520600" cy="4248300"/>
          </a:xfrm>
          <a:prstGeom prst="rect">
            <a:avLst/>
          </a:prstGeom>
          <a:noFill/>
          <a:ln>
            <a:noFill/>
          </a:ln>
        </p:spPr>
        <p:txBody>
          <a:bodyPr anchorCtr="0" anchor="t" bIns="91425" lIns="0" spcFirstLastPara="1" rIns="0"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0" lang="en" sz="1200" u="none" cap="none" strike="noStrike">
                <a:solidFill>
                  <a:srgbClr val="595959"/>
                </a:solidFill>
                <a:latin typeface="Comfortaa"/>
                <a:ea typeface="Comfortaa"/>
                <a:cs typeface="Comfortaa"/>
                <a:sym typeface="Comfortaa"/>
              </a:rPr>
              <a:t>Except where otherwise noted, this presentation and its contents (this “Presentation”), are licensed to any person accessing or using this presentation (a “Licensee”) under the following terms (this “License”). Licensee agrees to be bound by this License by accessing or otherwise using this Presentation.</a:t>
            </a:r>
            <a:endParaRPr b="0" i="0" sz="1200" u="none" cap="none" strike="noStrike">
              <a:solidFill>
                <a:srgbClr val="595959"/>
              </a:solidFill>
              <a:latin typeface="Comfortaa"/>
              <a:ea typeface="Comfortaa"/>
              <a:cs typeface="Comfortaa"/>
              <a:sym typeface="Comfortaa"/>
            </a:endParaRPr>
          </a:p>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rgbClr val="595959"/>
                </a:solidFill>
                <a:latin typeface="Comfortaa"/>
                <a:ea typeface="Comfortaa"/>
                <a:cs typeface="Comfortaa"/>
                <a:sym typeface="Comfortaa"/>
              </a:rPr>
              <a:t>Build Health International (“BHI”), hereby grants to the Licensee, a perpetual, revocable, paid-up,  non-exclusive right to reproduce, use, distribute, modify, publicly perform, and publicly display this Presentation solely for Licensee’s internal, noncommercial purposes. </a:t>
            </a:r>
            <a:endParaRPr b="0" i="0" sz="1200" u="none" cap="none" strike="noStrike">
              <a:solidFill>
                <a:srgbClr val="595959"/>
              </a:solidFill>
              <a:latin typeface="Comfortaa"/>
              <a:ea typeface="Comfortaa"/>
              <a:cs typeface="Comfortaa"/>
              <a:sym typeface="Comfortaa"/>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rgbClr val="595959"/>
              </a:solidFill>
              <a:latin typeface="Comfortaa"/>
              <a:ea typeface="Comfortaa"/>
              <a:cs typeface="Comfortaa"/>
              <a:sym typeface="Comfortaa"/>
            </a:endParaRPr>
          </a:p>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rgbClr val="595959"/>
                </a:solidFill>
                <a:latin typeface="Comfortaa"/>
                <a:ea typeface="Comfortaa"/>
                <a:cs typeface="Comfortaa"/>
                <a:sym typeface="Comfortaa"/>
              </a:rPr>
              <a:t>Under this License, Licensee is permitted to modify and redistribute this Presentation; provided, however, that Licensee includes: (i) a reasonably prominent notice that identifies each such modification (other than formatting changes) made by or on behalf of Licensee specifying the page number and using a description of the modification that also states that both (a) the original content made available from BHI has been modified, and (b) BHI does not endorse any such modifications; and (ii) a copy of this License.  </a:t>
            </a:r>
            <a:endParaRPr b="0" i="0" sz="1200" u="none" cap="none" strike="noStrike">
              <a:solidFill>
                <a:srgbClr val="595959"/>
              </a:solidFill>
              <a:latin typeface="Comfortaa"/>
              <a:ea typeface="Comfortaa"/>
              <a:cs typeface="Comfortaa"/>
              <a:sym typeface="Comfortaa"/>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rgbClr val="595959"/>
              </a:solidFill>
              <a:latin typeface="Comfortaa"/>
              <a:ea typeface="Comfortaa"/>
              <a:cs typeface="Comfortaa"/>
              <a:sym typeface="Comfortaa"/>
            </a:endParaRPr>
          </a:p>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rgbClr val="595959"/>
                </a:solidFill>
                <a:latin typeface="Comfortaa"/>
                <a:ea typeface="Comfortaa"/>
                <a:cs typeface="Comfortaa"/>
                <a:sym typeface="Comfortaa"/>
              </a:rPr>
              <a:t>This Presentation is provided “as is” for informational purposes only. BHI does not provide, and disclaims, all warranties, whether express or implied, regarding the Presentation and the information included herein. With respect to any third party rights that may be embodied or included in this Presentation, Licensee is solely responsible for obtaining the necessary permissions from the owners of such third party rights. Licensee shall indemnify, defend, and hold BHI harmless from and against any losses, damages, or other liabilities arising out of, in connection with, or relating to Licensee’s use or distribution of this Presentation.</a:t>
            </a:r>
            <a:endParaRPr b="0" i="0" sz="1200" u="none" cap="none" strike="noStrike">
              <a:solidFill>
                <a:srgbClr val="595959"/>
              </a:solidFill>
              <a:latin typeface="Comfortaa"/>
              <a:ea typeface="Comfortaa"/>
              <a:cs typeface="Comfortaa"/>
              <a:sym typeface="Comfortaa"/>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rgbClr val="595959"/>
              </a:solidFill>
              <a:latin typeface="Comfortaa"/>
              <a:ea typeface="Comfortaa"/>
              <a:cs typeface="Comfortaa"/>
              <a:sym typeface="Comfortaa"/>
            </a:endParaRPr>
          </a:p>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rgbClr val="595959"/>
                </a:solidFill>
                <a:latin typeface="Comfortaa"/>
                <a:ea typeface="Comfortaa"/>
                <a:cs typeface="Comfortaa"/>
                <a:sym typeface="Comfortaa"/>
              </a:rPr>
              <a:t>Finally, as a condition to the above grant of rights, Licensee agrees to include the BHI copyright notice (located on the title page of this Presentation) when distributing this Presentation.</a:t>
            </a:r>
            <a:endParaRPr b="0" i="0" sz="1200" u="none" cap="none" strike="noStrike">
              <a:solidFill>
                <a:srgbClr val="595959"/>
              </a:solidFill>
              <a:latin typeface="Comfortaa"/>
              <a:ea typeface="Comfortaa"/>
              <a:cs typeface="Comfortaa"/>
              <a:sym typeface="Comfortaa"/>
            </a:endParaRPr>
          </a:p>
        </p:txBody>
      </p:sp>
      <p:sp>
        <p:nvSpPr>
          <p:cNvPr id="46" name="Google Shape;46;p35"/>
          <p:cNvSpPr txBox="1"/>
          <p:nvPr/>
        </p:nvSpPr>
        <p:spPr>
          <a:xfrm>
            <a:off x="304675" y="104275"/>
            <a:ext cx="1585200" cy="538800"/>
          </a:xfrm>
          <a:prstGeom prst="rect">
            <a:avLst/>
          </a:prstGeom>
          <a:noFill/>
          <a:ln>
            <a:noFill/>
          </a:ln>
        </p:spPr>
        <p:txBody>
          <a:bodyPr anchorCtr="0" anchor="t" bIns="91425" lIns="0" spcFirstLastPara="1" rIns="91425" wrap="square" tIns="91425">
            <a:spAutoFit/>
          </a:bodyPr>
          <a:lstStyle/>
          <a:p>
            <a:pPr indent="0" lvl="0" marL="0" marR="0" rtl="0" algn="l">
              <a:lnSpc>
                <a:spcPct val="100000"/>
              </a:lnSpc>
              <a:spcBef>
                <a:spcPts val="0"/>
              </a:spcBef>
              <a:spcAft>
                <a:spcPts val="0"/>
              </a:spcAft>
              <a:buClr>
                <a:srgbClr val="000000"/>
              </a:buClr>
              <a:buSzPts val="2300"/>
              <a:buFont typeface="Arial"/>
              <a:buNone/>
            </a:pPr>
            <a:r>
              <a:rPr b="0" i="0" lang="en" sz="2300" u="none" cap="none" strike="noStrike">
                <a:solidFill>
                  <a:srgbClr val="595959"/>
                </a:solidFill>
                <a:latin typeface="Comfortaa"/>
                <a:ea typeface="Comfortaa"/>
                <a:cs typeface="Comfortaa"/>
                <a:sym typeface="Comfortaa"/>
              </a:rPr>
              <a:t>License</a:t>
            </a:r>
            <a:endParaRPr b="0" i="0" sz="2300" u="none" cap="none" strike="noStrike">
              <a:solidFill>
                <a:srgbClr val="595959"/>
              </a:solidFill>
              <a:latin typeface="Comfortaa"/>
              <a:ea typeface="Comfortaa"/>
              <a:cs typeface="Comfortaa"/>
              <a:sym typeface="Comfortaa"/>
            </a:endParaRPr>
          </a:p>
        </p:txBody>
      </p:sp>
      <p:sp>
        <p:nvSpPr>
          <p:cNvPr id="47" name="Google Shape;47;p35"/>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8" name="Shape 48"/>
        <p:cNvGrpSpPr/>
        <p:nvPr/>
      </p:nvGrpSpPr>
      <p:grpSpPr>
        <a:xfrm>
          <a:off x="0" y="0"/>
          <a:ext cx="0" cy="0"/>
          <a:chOff x="0" y="0"/>
          <a:chExt cx="0" cy="0"/>
        </a:xfrm>
      </p:grpSpPr>
      <p:sp>
        <p:nvSpPr>
          <p:cNvPr id="49" name="Google Shape;49;p36"/>
          <p:cNvSpPr txBox="1"/>
          <p:nvPr>
            <p:ph idx="1" type="body"/>
          </p:nvPr>
        </p:nvSpPr>
        <p:spPr>
          <a:xfrm>
            <a:off x="311700" y="712681"/>
            <a:ext cx="3999900" cy="3416400"/>
          </a:xfrm>
          <a:prstGeom prst="rect">
            <a:avLst/>
          </a:prstGeom>
          <a:noFill/>
          <a:ln>
            <a:noFill/>
          </a:ln>
        </p:spPr>
        <p:txBody>
          <a:bodyPr anchorCtr="0" anchor="t" bIns="91425" lIns="0" spcFirstLastPara="1" rIns="0" wrap="square" tIns="91425">
            <a:sp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50" name="Google Shape;50;p36"/>
          <p:cNvSpPr txBox="1"/>
          <p:nvPr>
            <p:ph idx="2" type="body"/>
          </p:nvPr>
        </p:nvSpPr>
        <p:spPr>
          <a:xfrm>
            <a:off x="4832400" y="712681"/>
            <a:ext cx="3999900" cy="3416400"/>
          </a:xfrm>
          <a:prstGeom prst="rect">
            <a:avLst/>
          </a:prstGeom>
          <a:noFill/>
          <a:ln>
            <a:noFill/>
          </a:ln>
        </p:spPr>
        <p:txBody>
          <a:bodyPr anchorCtr="0" anchor="t" bIns="91425" lIns="0" spcFirstLastPara="1" rIns="0" wrap="square" tIns="91425">
            <a:sp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51" name="Google Shape;51;p36"/>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cxnSp>
        <p:nvCxnSpPr>
          <p:cNvPr id="52" name="Google Shape;52;p36"/>
          <p:cNvCxnSpPr/>
          <p:nvPr/>
        </p:nvCxnSpPr>
        <p:spPr>
          <a:xfrm>
            <a:off x="314150" y="646600"/>
            <a:ext cx="2202000" cy="0"/>
          </a:xfrm>
          <a:prstGeom prst="straightConnector1">
            <a:avLst/>
          </a:prstGeom>
          <a:noFill/>
          <a:ln cap="flat" cmpd="sng" w="38100">
            <a:solidFill>
              <a:schemeClr val="dk2"/>
            </a:solidFill>
            <a:prstDash val="solid"/>
            <a:round/>
            <a:headEnd len="sm" w="sm" type="none"/>
            <a:tailEnd len="sm" w="sm" type="none"/>
          </a:ln>
        </p:spPr>
      </p:cxnSp>
      <p:sp>
        <p:nvSpPr>
          <p:cNvPr id="53" name="Google Shape;53;p36"/>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1pPr>
            <a:lvl2pPr lvl="1"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2pPr>
            <a:lvl3pPr lvl="2"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3pPr>
            <a:lvl4pPr lvl="3"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4pPr>
            <a:lvl5pPr lvl="4"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5pPr>
            <a:lvl6pPr lvl="5"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6pPr>
            <a:lvl7pPr lvl="6"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7pPr>
            <a:lvl8pPr lvl="7"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8pPr>
            <a:lvl9pPr lvl="8"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54" name="Shape 54"/>
        <p:cNvGrpSpPr/>
        <p:nvPr/>
      </p:nvGrpSpPr>
      <p:grpSpPr>
        <a:xfrm>
          <a:off x="0" y="0"/>
          <a:ext cx="0" cy="0"/>
          <a:chOff x="0" y="0"/>
          <a:chExt cx="0" cy="0"/>
        </a:xfrm>
      </p:grpSpPr>
      <p:sp>
        <p:nvSpPr>
          <p:cNvPr id="55" name="Google Shape;55;p37"/>
          <p:cNvSpPr txBox="1"/>
          <p:nvPr>
            <p:ph idx="1" type="body"/>
          </p:nvPr>
        </p:nvSpPr>
        <p:spPr>
          <a:xfrm>
            <a:off x="311700" y="636725"/>
            <a:ext cx="4260300" cy="3179400"/>
          </a:xfrm>
          <a:prstGeom prst="rect">
            <a:avLst/>
          </a:prstGeom>
          <a:noFill/>
          <a:ln>
            <a:noFill/>
          </a:ln>
        </p:spPr>
        <p:txBody>
          <a:bodyPr anchorCtr="0" anchor="t" bIns="91425" lIns="0" spcFirstLastPara="1" rIns="0" wrap="square" tIns="91425">
            <a:sp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56" name="Google Shape;56;p37"/>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cxnSp>
        <p:nvCxnSpPr>
          <p:cNvPr id="57" name="Google Shape;57;p37"/>
          <p:cNvCxnSpPr/>
          <p:nvPr/>
        </p:nvCxnSpPr>
        <p:spPr>
          <a:xfrm>
            <a:off x="314150" y="646600"/>
            <a:ext cx="2202000" cy="0"/>
          </a:xfrm>
          <a:prstGeom prst="straightConnector1">
            <a:avLst/>
          </a:prstGeom>
          <a:noFill/>
          <a:ln cap="flat" cmpd="sng" w="38100">
            <a:solidFill>
              <a:schemeClr val="dk2"/>
            </a:solidFill>
            <a:prstDash val="solid"/>
            <a:round/>
            <a:headEnd len="sm" w="sm" type="none"/>
            <a:tailEnd len="sm" w="sm" type="none"/>
          </a:ln>
        </p:spPr>
      </p:cxnSp>
      <p:sp>
        <p:nvSpPr>
          <p:cNvPr id="58" name="Google Shape;58;p37"/>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1pPr>
            <a:lvl2pPr lvl="1"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2pPr>
            <a:lvl3pPr lvl="2"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3pPr>
            <a:lvl4pPr lvl="3"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4pPr>
            <a:lvl5pPr lvl="4"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5pPr>
            <a:lvl6pPr lvl="5"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6pPr>
            <a:lvl7pPr lvl="6"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7pPr>
            <a:lvl8pPr lvl="7"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8pPr>
            <a:lvl9pPr lvl="8"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59" name="Shape 59"/>
        <p:cNvGrpSpPr/>
        <p:nvPr/>
      </p:nvGrpSpPr>
      <p:grpSpPr>
        <a:xfrm>
          <a:off x="0" y="0"/>
          <a:ext cx="0" cy="0"/>
          <a:chOff x="0" y="0"/>
          <a:chExt cx="0" cy="0"/>
        </a:xfrm>
      </p:grpSpPr>
      <p:sp>
        <p:nvSpPr>
          <p:cNvPr id="60" name="Google Shape;60;p38"/>
          <p:cNvSpPr txBox="1"/>
          <p:nvPr>
            <p:ph type="title"/>
          </p:nvPr>
        </p:nvSpPr>
        <p:spPr>
          <a:xfrm>
            <a:off x="490250" y="450150"/>
            <a:ext cx="6367800" cy="4090800"/>
          </a:xfrm>
          <a:prstGeom prst="rect">
            <a:avLst/>
          </a:prstGeom>
          <a:noFill/>
          <a:ln>
            <a:noFill/>
          </a:ln>
        </p:spPr>
        <p:txBody>
          <a:bodyPr anchorCtr="0" anchor="ctr" bIns="91425" lIns="0" spcFirstLastPara="1" rIns="91425" wrap="square" tIns="91425">
            <a:sp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61" name="Google Shape;61;p38"/>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2" name="Shape 62"/>
        <p:cNvGrpSpPr/>
        <p:nvPr/>
      </p:nvGrpSpPr>
      <p:grpSpPr>
        <a:xfrm>
          <a:off x="0" y="0"/>
          <a:ext cx="0" cy="0"/>
          <a:chOff x="0" y="0"/>
          <a:chExt cx="0" cy="0"/>
        </a:xfrm>
      </p:grpSpPr>
      <p:sp>
        <p:nvSpPr>
          <p:cNvPr id="63" name="Google Shape;63;p39"/>
          <p:cNvSpPr txBox="1"/>
          <p:nvPr>
            <p:ph idx="1" type="body"/>
          </p:nvPr>
        </p:nvSpPr>
        <p:spPr>
          <a:xfrm>
            <a:off x="311700" y="4230575"/>
            <a:ext cx="5998800" cy="605100"/>
          </a:xfrm>
          <a:prstGeom prst="rect">
            <a:avLst/>
          </a:prstGeom>
          <a:noFill/>
          <a:ln>
            <a:noFill/>
          </a:ln>
        </p:spPr>
        <p:txBody>
          <a:bodyPr anchorCtr="0" anchor="ctr" bIns="91425" lIns="0" spcFirstLastPara="1" rIns="0" wrap="square" tIns="91425">
            <a:spAutoFit/>
          </a:bodyPr>
          <a:lstStyle>
            <a:lvl1pPr indent="-228600" lvl="0" marL="457200" algn="l">
              <a:lnSpc>
                <a:spcPct val="100000"/>
              </a:lnSpc>
              <a:spcBef>
                <a:spcPts val="0"/>
              </a:spcBef>
              <a:spcAft>
                <a:spcPts val="0"/>
              </a:spcAft>
              <a:buSzPts val="1400"/>
              <a:buNone/>
              <a:defRPr b="1"/>
            </a:lvl1pPr>
          </a:lstStyle>
          <a:p/>
        </p:txBody>
      </p:sp>
      <p:sp>
        <p:nvSpPr>
          <p:cNvPr id="64" name="Google Shape;64;p39"/>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65" name="Shape 65"/>
        <p:cNvGrpSpPr/>
        <p:nvPr/>
      </p:nvGrpSpPr>
      <p:grpSpPr>
        <a:xfrm>
          <a:off x="0" y="0"/>
          <a:ext cx="0" cy="0"/>
          <a:chOff x="0" y="0"/>
          <a:chExt cx="0" cy="0"/>
        </a:xfrm>
      </p:grpSpPr>
      <p:sp>
        <p:nvSpPr>
          <p:cNvPr id="66" name="Google Shape;66;p40"/>
          <p:cNvSpPr txBox="1"/>
          <p:nvPr>
            <p:ph hasCustomPrompt="1" type="title"/>
          </p:nvPr>
        </p:nvSpPr>
        <p:spPr>
          <a:xfrm>
            <a:off x="311700" y="1106125"/>
            <a:ext cx="8520600" cy="1963500"/>
          </a:xfrm>
          <a:prstGeom prst="rect">
            <a:avLst/>
          </a:prstGeom>
          <a:noFill/>
          <a:ln>
            <a:noFill/>
          </a:ln>
        </p:spPr>
        <p:txBody>
          <a:bodyPr anchorCtr="0" anchor="b" bIns="91425" lIns="0" spcFirstLastPara="1" rIns="91425" wrap="square" tIns="91425">
            <a:sp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67" name="Google Shape;67;p40"/>
          <p:cNvSpPr txBox="1"/>
          <p:nvPr>
            <p:ph idx="1" type="body"/>
          </p:nvPr>
        </p:nvSpPr>
        <p:spPr>
          <a:xfrm>
            <a:off x="311700" y="3152225"/>
            <a:ext cx="8520600" cy="1300800"/>
          </a:xfrm>
          <a:prstGeom prst="rect">
            <a:avLst/>
          </a:prstGeom>
          <a:noFill/>
          <a:ln>
            <a:noFill/>
          </a:ln>
        </p:spPr>
        <p:txBody>
          <a:bodyPr anchorCtr="0" anchor="t" bIns="91425" lIns="0" spcFirstLastPara="1" rIns="0" wrap="square" tIns="91425">
            <a:spAutoFit/>
          </a:bodyPr>
          <a:lstStyle>
            <a:lvl1pPr indent="-317500" lvl="0" marL="457200" algn="ctr">
              <a:lnSpc>
                <a:spcPct val="115000"/>
              </a:lnSpc>
              <a:spcBef>
                <a:spcPts val="0"/>
              </a:spcBef>
              <a:spcAft>
                <a:spcPts val="0"/>
              </a:spcAft>
              <a:buSzPts val="1400"/>
              <a:buChar char="●"/>
              <a:defRPr/>
            </a:lvl1pPr>
            <a:lvl2pPr indent="-292100" lvl="1" marL="914400" algn="ctr">
              <a:lnSpc>
                <a:spcPct val="115000"/>
              </a:lnSpc>
              <a:spcBef>
                <a:spcPts val="0"/>
              </a:spcBef>
              <a:spcAft>
                <a:spcPts val="0"/>
              </a:spcAft>
              <a:buSzPts val="1000"/>
              <a:buChar char="○"/>
              <a:defRPr/>
            </a:lvl2pPr>
            <a:lvl3pPr indent="-292100" lvl="2" marL="1371600" algn="ctr">
              <a:lnSpc>
                <a:spcPct val="115000"/>
              </a:lnSpc>
              <a:spcBef>
                <a:spcPts val="0"/>
              </a:spcBef>
              <a:spcAft>
                <a:spcPts val="0"/>
              </a:spcAft>
              <a:buSzPts val="1000"/>
              <a:buChar char="■"/>
              <a:defRPr/>
            </a:lvl3pPr>
            <a:lvl4pPr indent="-292100" lvl="3" marL="1828800" algn="ctr">
              <a:lnSpc>
                <a:spcPct val="115000"/>
              </a:lnSpc>
              <a:spcBef>
                <a:spcPts val="0"/>
              </a:spcBef>
              <a:spcAft>
                <a:spcPts val="0"/>
              </a:spcAft>
              <a:buSzPts val="1000"/>
              <a:buChar char="●"/>
              <a:defRPr/>
            </a:lvl4pPr>
            <a:lvl5pPr indent="-292100" lvl="4" marL="2286000" algn="ctr">
              <a:lnSpc>
                <a:spcPct val="115000"/>
              </a:lnSpc>
              <a:spcBef>
                <a:spcPts val="0"/>
              </a:spcBef>
              <a:spcAft>
                <a:spcPts val="0"/>
              </a:spcAft>
              <a:buSzPts val="1000"/>
              <a:buChar char="○"/>
              <a:defRPr/>
            </a:lvl5pPr>
            <a:lvl6pPr indent="-292100" lvl="5" marL="2743200" algn="ctr">
              <a:lnSpc>
                <a:spcPct val="115000"/>
              </a:lnSpc>
              <a:spcBef>
                <a:spcPts val="0"/>
              </a:spcBef>
              <a:spcAft>
                <a:spcPts val="0"/>
              </a:spcAft>
              <a:buSzPts val="1000"/>
              <a:buChar char="■"/>
              <a:defRPr/>
            </a:lvl6pPr>
            <a:lvl7pPr indent="-292100" lvl="6" marL="3200400" algn="ctr">
              <a:lnSpc>
                <a:spcPct val="115000"/>
              </a:lnSpc>
              <a:spcBef>
                <a:spcPts val="0"/>
              </a:spcBef>
              <a:spcAft>
                <a:spcPts val="0"/>
              </a:spcAft>
              <a:buSzPts val="1000"/>
              <a:buChar char="●"/>
              <a:defRPr/>
            </a:lvl7pPr>
            <a:lvl8pPr indent="-292100" lvl="7" marL="3657600" algn="ctr">
              <a:lnSpc>
                <a:spcPct val="115000"/>
              </a:lnSpc>
              <a:spcBef>
                <a:spcPts val="0"/>
              </a:spcBef>
              <a:spcAft>
                <a:spcPts val="0"/>
              </a:spcAft>
              <a:buSzPts val="1000"/>
              <a:buChar char="○"/>
              <a:defRPr/>
            </a:lvl8pPr>
            <a:lvl9pPr indent="-292100" lvl="8" marL="4114800" algn="ctr">
              <a:lnSpc>
                <a:spcPct val="115000"/>
              </a:lnSpc>
              <a:spcBef>
                <a:spcPts val="0"/>
              </a:spcBef>
              <a:spcAft>
                <a:spcPts val="0"/>
              </a:spcAft>
              <a:buSzPts val="1000"/>
              <a:buChar char="■"/>
              <a:defRPr/>
            </a:lvl9pPr>
          </a:lstStyle>
          <a:p/>
        </p:txBody>
      </p:sp>
      <p:sp>
        <p:nvSpPr>
          <p:cNvPr id="68" name="Google Shape;68;p40"/>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9" name="Shape 69"/>
        <p:cNvGrpSpPr/>
        <p:nvPr/>
      </p:nvGrpSpPr>
      <p:grpSpPr>
        <a:xfrm>
          <a:off x="0" y="0"/>
          <a:ext cx="0" cy="0"/>
          <a:chOff x="0" y="0"/>
          <a:chExt cx="0" cy="0"/>
        </a:xfrm>
      </p:grpSpPr>
      <p:sp>
        <p:nvSpPr>
          <p:cNvPr id="70" name="Google Shape;70;p41"/>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9.xml"/><Relationship Id="rId10" Type="http://schemas.openxmlformats.org/officeDocument/2006/relationships/slideLayout" Target="../slideLayouts/slideLayout8.xml"/><Relationship Id="rId13" Type="http://schemas.openxmlformats.org/officeDocument/2006/relationships/slideLayout" Target="../slideLayouts/slideLayout11.xml"/><Relationship Id="rId12" Type="http://schemas.openxmlformats.org/officeDocument/2006/relationships/slideLayout" Target="../slideLayouts/slideLayout10.xml"/><Relationship Id="rId1" Type="http://schemas.openxmlformats.org/officeDocument/2006/relationships/image" Target="../media/image1.png"/><Relationship Id="rId2" Type="http://schemas.openxmlformats.org/officeDocument/2006/relationships/image" Target="../media/image13.png"/><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slideLayout" Target="../slideLayouts/slideLayout7.xml"/><Relationship Id="rId15" Type="http://schemas.openxmlformats.org/officeDocument/2006/relationships/slideLayout" Target="../slideLayouts/slideLayout13.xml"/><Relationship Id="rId14" Type="http://schemas.openxmlformats.org/officeDocument/2006/relationships/slideLayout" Target="../slideLayouts/slideLayout12.xml"/><Relationship Id="rId16" Type="http://schemas.openxmlformats.org/officeDocument/2006/relationships/theme" Target="../theme/theme1.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28"/>
          <p:cNvSpPr txBox="1"/>
          <p:nvPr>
            <p:ph type="title"/>
          </p:nvPr>
        </p:nvSpPr>
        <p:spPr>
          <a:xfrm>
            <a:off x="311700" y="0"/>
            <a:ext cx="8000100" cy="636600"/>
          </a:xfrm>
          <a:prstGeom prst="rect">
            <a:avLst/>
          </a:prstGeom>
          <a:noFill/>
          <a:ln>
            <a:noFill/>
          </a:ln>
        </p:spPr>
        <p:txBody>
          <a:bodyPr anchorCtr="0" anchor="t" bIns="91425" lIns="0" spcFirstLastPara="1" rIns="91425" wrap="square" tIns="91425">
            <a:spAutoFit/>
          </a:bodyPr>
          <a:lstStyle>
            <a:lvl1pPr lvl="0" marR="0" rtl="0" algn="l">
              <a:lnSpc>
                <a:spcPct val="100000"/>
              </a:lnSpc>
              <a:spcBef>
                <a:spcPts val="0"/>
              </a:spcBef>
              <a:spcAft>
                <a:spcPts val="0"/>
              </a:spcAft>
              <a:buClr>
                <a:srgbClr val="B1C67D"/>
              </a:buClr>
              <a:buSzPts val="3000"/>
              <a:buFont typeface="Oswald Medium"/>
              <a:buNone/>
              <a:defRPr b="0" i="0" sz="3000" u="none" cap="none" strike="noStrike">
                <a:solidFill>
                  <a:srgbClr val="B1C67D"/>
                </a:solidFill>
                <a:latin typeface="Oswald Medium"/>
                <a:ea typeface="Oswald Medium"/>
                <a:cs typeface="Oswald Medium"/>
                <a:sym typeface="Oswald Medium"/>
              </a:defRPr>
            </a:lvl1pPr>
            <a:lvl2pPr lvl="1" marR="0" rtl="0" algn="l">
              <a:lnSpc>
                <a:spcPct val="100000"/>
              </a:lnSpc>
              <a:spcBef>
                <a:spcPts val="0"/>
              </a:spcBef>
              <a:spcAft>
                <a:spcPts val="0"/>
              </a:spcAft>
              <a:buClr>
                <a:schemeClr val="dk1"/>
              </a:buClr>
              <a:buSzPts val="3000"/>
              <a:buFont typeface="Oswald Medium"/>
              <a:buNone/>
              <a:defRPr b="0" i="0" sz="3000" u="none" cap="none" strike="noStrike">
                <a:solidFill>
                  <a:schemeClr val="dk1"/>
                </a:solidFill>
                <a:latin typeface="Oswald Medium"/>
                <a:ea typeface="Oswald Medium"/>
                <a:cs typeface="Oswald Medium"/>
                <a:sym typeface="Oswald Medium"/>
              </a:defRPr>
            </a:lvl2pPr>
            <a:lvl3pPr lvl="2" marR="0" rtl="0" algn="l">
              <a:lnSpc>
                <a:spcPct val="100000"/>
              </a:lnSpc>
              <a:spcBef>
                <a:spcPts val="0"/>
              </a:spcBef>
              <a:spcAft>
                <a:spcPts val="0"/>
              </a:spcAft>
              <a:buClr>
                <a:schemeClr val="dk1"/>
              </a:buClr>
              <a:buSzPts val="3000"/>
              <a:buFont typeface="Oswald Medium"/>
              <a:buNone/>
              <a:defRPr b="0" i="0" sz="3000" u="none" cap="none" strike="noStrike">
                <a:solidFill>
                  <a:schemeClr val="dk1"/>
                </a:solidFill>
                <a:latin typeface="Oswald Medium"/>
                <a:ea typeface="Oswald Medium"/>
                <a:cs typeface="Oswald Medium"/>
                <a:sym typeface="Oswald Medium"/>
              </a:defRPr>
            </a:lvl3pPr>
            <a:lvl4pPr lvl="3" marR="0" rtl="0" algn="l">
              <a:lnSpc>
                <a:spcPct val="100000"/>
              </a:lnSpc>
              <a:spcBef>
                <a:spcPts val="0"/>
              </a:spcBef>
              <a:spcAft>
                <a:spcPts val="0"/>
              </a:spcAft>
              <a:buClr>
                <a:schemeClr val="dk1"/>
              </a:buClr>
              <a:buSzPts val="3000"/>
              <a:buFont typeface="Oswald Medium"/>
              <a:buNone/>
              <a:defRPr b="0" i="0" sz="3000" u="none" cap="none" strike="noStrike">
                <a:solidFill>
                  <a:schemeClr val="dk1"/>
                </a:solidFill>
                <a:latin typeface="Oswald Medium"/>
                <a:ea typeface="Oswald Medium"/>
                <a:cs typeface="Oswald Medium"/>
                <a:sym typeface="Oswald Medium"/>
              </a:defRPr>
            </a:lvl4pPr>
            <a:lvl5pPr lvl="4" marR="0" rtl="0" algn="l">
              <a:lnSpc>
                <a:spcPct val="100000"/>
              </a:lnSpc>
              <a:spcBef>
                <a:spcPts val="0"/>
              </a:spcBef>
              <a:spcAft>
                <a:spcPts val="0"/>
              </a:spcAft>
              <a:buClr>
                <a:schemeClr val="dk1"/>
              </a:buClr>
              <a:buSzPts val="3000"/>
              <a:buFont typeface="Oswald Medium"/>
              <a:buNone/>
              <a:defRPr b="0" i="0" sz="3000" u="none" cap="none" strike="noStrike">
                <a:solidFill>
                  <a:schemeClr val="dk1"/>
                </a:solidFill>
                <a:latin typeface="Oswald Medium"/>
                <a:ea typeface="Oswald Medium"/>
                <a:cs typeface="Oswald Medium"/>
                <a:sym typeface="Oswald Medium"/>
              </a:defRPr>
            </a:lvl5pPr>
            <a:lvl6pPr lvl="5" marR="0" rtl="0" algn="l">
              <a:lnSpc>
                <a:spcPct val="100000"/>
              </a:lnSpc>
              <a:spcBef>
                <a:spcPts val="0"/>
              </a:spcBef>
              <a:spcAft>
                <a:spcPts val="0"/>
              </a:spcAft>
              <a:buClr>
                <a:schemeClr val="dk1"/>
              </a:buClr>
              <a:buSzPts val="3000"/>
              <a:buFont typeface="Oswald Medium"/>
              <a:buNone/>
              <a:defRPr b="0" i="0" sz="3000" u="none" cap="none" strike="noStrike">
                <a:solidFill>
                  <a:schemeClr val="dk1"/>
                </a:solidFill>
                <a:latin typeface="Oswald Medium"/>
                <a:ea typeface="Oswald Medium"/>
                <a:cs typeface="Oswald Medium"/>
                <a:sym typeface="Oswald Medium"/>
              </a:defRPr>
            </a:lvl6pPr>
            <a:lvl7pPr lvl="6" marR="0" rtl="0" algn="l">
              <a:lnSpc>
                <a:spcPct val="100000"/>
              </a:lnSpc>
              <a:spcBef>
                <a:spcPts val="0"/>
              </a:spcBef>
              <a:spcAft>
                <a:spcPts val="0"/>
              </a:spcAft>
              <a:buClr>
                <a:schemeClr val="dk1"/>
              </a:buClr>
              <a:buSzPts val="3000"/>
              <a:buFont typeface="Oswald Medium"/>
              <a:buNone/>
              <a:defRPr b="0" i="0" sz="3000" u="none" cap="none" strike="noStrike">
                <a:solidFill>
                  <a:schemeClr val="dk1"/>
                </a:solidFill>
                <a:latin typeface="Oswald Medium"/>
                <a:ea typeface="Oswald Medium"/>
                <a:cs typeface="Oswald Medium"/>
                <a:sym typeface="Oswald Medium"/>
              </a:defRPr>
            </a:lvl7pPr>
            <a:lvl8pPr lvl="7" marR="0" rtl="0" algn="l">
              <a:lnSpc>
                <a:spcPct val="100000"/>
              </a:lnSpc>
              <a:spcBef>
                <a:spcPts val="0"/>
              </a:spcBef>
              <a:spcAft>
                <a:spcPts val="0"/>
              </a:spcAft>
              <a:buClr>
                <a:schemeClr val="dk1"/>
              </a:buClr>
              <a:buSzPts val="3000"/>
              <a:buFont typeface="Oswald Medium"/>
              <a:buNone/>
              <a:defRPr b="0" i="0" sz="3000" u="none" cap="none" strike="noStrike">
                <a:solidFill>
                  <a:schemeClr val="dk1"/>
                </a:solidFill>
                <a:latin typeface="Oswald Medium"/>
                <a:ea typeface="Oswald Medium"/>
                <a:cs typeface="Oswald Medium"/>
                <a:sym typeface="Oswald Medium"/>
              </a:defRPr>
            </a:lvl8pPr>
            <a:lvl9pPr lvl="8" marR="0" rtl="0" algn="l">
              <a:lnSpc>
                <a:spcPct val="100000"/>
              </a:lnSpc>
              <a:spcBef>
                <a:spcPts val="0"/>
              </a:spcBef>
              <a:spcAft>
                <a:spcPts val="0"/>
              </a:spcAft>
              <a:buClr>
                <a:schemeClr val="dk1"/>
              </a:buClr>
              <a:buSzPts val="3000"/>
              <a:buFont typeface="Oswald Medium"/>
              <a:buNone/>
              <a:defRPr b="0" i="0" sz="3000" u="none" cap="none" strike="noStrike">
                <a:solidFill>
                  <a:schemeClr val="dk1"/>
                </a:solidFill>
                <a:latin typeface="Oswald Medium"/>
                <a:ea typeface="Oswald Medium"/>
                <a:cs typeface="Oswald Medium"/>
                <a:sym typeface="Oswald Medium"/>
              </a:defRPr>
            </a:lvl9pPr>
          </a:lstStyle>
          <a:p/>
        </p:txBody>
      </p:sp>
      <p:sp>
        <p:nvSpPr>
          <p:cNvPr id="7" name="Google Shape;7;p28"/>
          <p:cNvSpPr txBox="1"/>
          <p:nvPr>
            <p:ph idx="1" type="body"/>
          </p:nvPr>
        </p:nvSpPr>
        <p:spPr>
          <a:xfrm>
            <a:off x="311700" y="636725"/>
            <a:ext cx="8520600" cy="4026600"/>
          </a:xfrm>
          <a:prstGeom prst="rect">
            <a:avLst/>
          </a:prstGeom>
          <a:noFill/>
          <a:ln>
            <a:noFill/>
          </a:ln>
        </p:spPr>
        <p:txBody>
          <a:bodyPr anchorCtr="0" anchor="t" bIns="91425" lIns="0" spcFirstLastPara="1" rIns="0" wrap="square" tIns="91425">
            <a:spAutoFit/>
          </a:bodyPr>
          <a:lstStyle>
            <a:lvl1pPr indent="-317500" lvl="0" marL="457200" marR="0" rtl="0" algn="l">
              <a:lnSpc>
                <a:spcPct val="115000"/>
              </a:lnSpc>
              <a:spcBef>
                <a:spcPts val="0"/>
              </a:spcBef>
              <a:spcAft>
                <a:spcPts val="0"/>
              </a:spcAft>
              <a:buClr>
                <a:srgbClr val="595959"/>
              </a:buClr>
              <a:buSzPts val="1400"/>
              <a:buFont typeface="Century Gothic"/>
              <a:buChar char="●"/>
              <a:defRPr b="0" i="0" sz="1400" u="none" cap="none" strike="noStrike">
                <a:solidFill>
                  <a:srgbClr val="595959"/>
                </a:solidFill>
                <a:latin typeface="Century Gothic"/>
                <a:ea typeface="Century Gothic"/>
                <a:cs typeface="Century Gothic"/>
                <a:sym typeface="Century Gothic"/>
              </a:defRPr>
            </a:lvl1pPr>
            <a:lvl2pPr indent="-292100" lvl="1" marL="914400" marR="0" rtl="0" algn="l">
              <a:lnSpc>
                <a:spcPct val="115000"/>
              </a:lnSpc>
              <a:spcBef>
                <a:spcPts val="0"/>
              </a:spcBef>
              <a:spcAft>
                <a:spcPts val="0"/>
              </a:spcAft>
              <a:buClr>
                <a:srgbClr val="595959"/>
              </a:buClr>
              <a:buSzPts val="1000"/>
              <a:buFont typeface="Century Gothic"/>
              <a:buChar char="○"/>
              <a:defRPr b="0" i="0" sz="1000" u="none" cap="none" strike="noStrike">
                <a:solidFill>
                  <a:srgbClr val="595959"/>
                </a:solidFill>
                <a:latin typeface="Century Gothic"/>
                <a:ea typeface="Century Gothic"/>
                <a:cs typeface="Century Gothic"/>
                <a:sym typeface="Century Gothic"/>
              </a:defRPr>
            </a:lvl2pPr>
            <a:lvl3pPr indent="-292100" lvl="2" marL="1371600" marR="0" rtl="0" algn="l">
              <a:lnSpc>
                <a:spcPct val="115000"/>
              </a:lnSpc>
              <a:spcBef>
                <a:spcPts val="0"/>
              </a:spcBef>
              <a:spcAft>
                <a:spcPts val="0"/>
              </a:spcAft>
              <a:buClr>
                <a:srgbClr val="595959"/>
              </a:buClr>
              <a:buSzPts val="1000"/>
              <a:buFont typeface="Century Gothic"/>
              <a:buChar char="■"/>
              <a:defRPr b="0" i="0" sz="1000" u="none" cap="none" strike="noStrike">
                <a:solidFill>
                  <a:srgbClr val="595959"/>
                </a:solidFill>
                <a:latin typeface="Century Gothic"/>
                <a:ea typeface="Century Gothic"/>
                <a:cs typeface="Century Gothic"/>
                <a:sym typeface="Century Gothic"/>
              </a:defRPr>
            </a:lvl3pPr>
            <a:lvl4pPr indent="-292100" lvl="3" marL="1828800" marR="0" rtl="0" algn="l">
              <a:lnSpc>
                <a:spcPct val="115000"/>
              </a:lnSpc>
              <a:spcBef>
                <a:spcPts val="0"/>
              </a:spcBef>
              <a:spcAft>
                <a:spcPts val="0"/>
              </a:spcAft>
              <a:buClr>
                <a:srgbClr val="595959"/>
              </a:buClr>
              <a:buSzPts val="1000"/>
              <a:buFont typeface="Century Gothic"/>
              <a:buChar char="●"/>
              <a:defRPr b="0" i="0" sz="1000" u="none" cap="none" strike="noStrike">
                <a:solidFill>
                  <a:srgbClr val="595959"/>
                </a:solidFill>
                <a:latin typeface="Century Gothic"/>
                <a:ea typeface="Century Gothic"/>
                <a:cs typeface="Century Gothic"/>
                <a:sym typeface="Century Gothic"/>
              </a:defRPr>
            </a:lvl4pPr>
            <a:lvl5pPr indent="-292100" lvl="4" marL="2286000" marR="0" rtl="0" algn="l">
              <a:lnSpc>
                <a:spcPct val="115000"/>
              </a:lnSpc>
              <a:spcBef>
                <a:spcPts val="0"/>
              </a:spcBef>
              <a:spcAft>
                <a:spcPts val="0"/>
              </a:spcAft>
              <a:buClr>
                <a:srgbClr val="595959"/>
              </a:buClr>
              <a:buSzPts val="1000"/>
              <a:buFont typeface="Century Gothic"/>
              <a:buChar char="○"/>
              <a:defRPr b="0" i="0" sz="1000" u="none" cap="none" strike="noStrike">
                <a:solidFill>
                  <a:srgbClr val="595959"/>
                </a:solidFill>
                <a:latin typeface="Century Gothic"/>
                <a:ea typeface="Century Gothic"/>
                <a:cs typeface="Century Gothic"/>
                <a:sym typeface="Century Gothic"/>
              </a:defRPr>
            </a:lvl5pPr>
            <a:lvl6pPr indent="-292100" lvl="5" marL="2743200" marR="0" rtl="0" algn="l">
              <a:lnSpc>
                <a:spcPct val="115000"/>
              </a:lnSpc>
              <a:spcBef>
                <a:spcPts val="0"/>
              </a:spcBef>
              <a:spcAft>
                <a:spcPts val="0"/>
              </a:spcAft>
              <a:buClr>
                <a:srgbClr val="595959"/>
              </a:buClr>
              <a:buSzPts val="1000"/>
              <a:buFont typeface="Century Gothic"/>
              <a:buChar char="■"/>
              <a:defRPr b="0" i="0" sz="1000" u="none" cap="none" strike="noStrike">
                <a:solidFill>
                  <a:srgbClr val="595959"/>
                </a:solidFill>
                <a:latin typeface="Century Gothic"/>
                <a:ea typeface="Century Gothic"/>
                <a:cs typeface="Century Gothic"/>
                <a:sym typeface="Century Gothic"/>
              </a:defRPr>
            </a:lvl6pPr>
            <a:lvl7pPr indent="-292100" lvl="6" marL="3200400" marR="0" rtl="0" algn="l">
              <a:lnSpc>
                <a:spcPct val="115000"/>
              </a:lnSpc>
              <a:spcBef>
                <a:spcPts val="0"/>
              </a:spcBef>
              <a:spcAft>
                <a:spcPts val="0"/>
              </a:spcAft>
              <a:buClr>
                <a:srgbClr val="595959"/>
              </a:buClr>
              <a:buSzPts val="1000"/>
              <a:buFont typeface="Century Gothic"/>
              <a:buChar char="●"/>
              <a:defRPr b="0" i="0" sz="1000" u="none" cap="none" strike="noStrike">
                <a:solidFill>
                  <a:srgbClr val="595959"/>
                </a:solidFill>
                <a:latin typeface="Century Gothic"/>
                <a:ea typeface="Century Gothic"/>
                <a:cs typeface="Century Gothic"/>
                <a:sym typeface="Century Gothic"/>
              </a:defRPr>
            </a:lvl7pPr>
            <a:lvl8pPr indent="-292100" lvl="7" marL="3657600" marR="0" rtl="0" algn="l">
              <a:lnSpc>
                <a:spcPct val="115000"/>
              </a:lnSpc>
              <a:spcBef>
                <a:spcPts val="0"/>
              </a:spcBef>
              <a:spcAft>
                <a:spcPts val="0"/>
              </a:spcAft>
              <a:buClr>
                <a:srgbClr val="595959"/>
              </a:buClr>
              <a:buSzPts val="1000"/>
              <a:buFont typeface="Century Gothic"/>
              <a:buChar char="○"/>
              <a:defRPr b="0" i="0" sz="1000" u="none" cap="none" strike="noStrike">
                <a:solidFill>
                  <a:srgbClr val="595959"/>
                </a:solidFill>
                <a:latin typeface="Century Gothic"/>
                <a:ea typeface="Century Gothic"/>
                <a:cs typeface="Century Gothic"/>
                <a:sym typeface="Century Gothic"/>
              </a:defRPr>
            </a:lvl8pPr>
            <a:lvl9pPr indent="-292100" lvl="8" marL="4114800" marR="0" rtl="0" algn="l">
              <a:lnSpc>
                <a:spcPct val="115000"/>
              </a:lnSpc>
              <a:spcBef>
                <a:spcPts val="0"/>
              </a:spcBef>
              <a:spcAft>
                <a:spcPts val="0"/>
              </a:spcAft>
              <a:buClr>
                <a:srgbClr val="595959"/>
              </a:buClr>
              <a:buSzPts val="1000"/>
              <a:buFont typeface="Century Gothic"/>
              <a:buChar char="■"/>
              <a:defRPr b="0" i="0" sz="1000" u="none" cap="none" strike="noStrike">
                <a:solidFill>
                  <a:srgbClr val="595959"/>
                </a:solidFill>
                <a:latin typeface="Century Gothic"/>
                <a:ea typeface="Century Gothic"/>
                <a:cs typeface="Century Gothic"/>
                <a:sym typeface="Century Gothic"/>
              </a:defRPr>
            </a:lvl9pPr>
          </a:lstStyle>
          <a:p/>
        </p:txBody>
      </p:sp>
      <p:sp>
        <p:nvSpPr>
          <p:cNvPr id="8" name="Google Shape;8;p28"/>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pic>
        <p:nvPicPr>
          <p:cNvPr id="9" name="Google Shape;9;p28"/>
          <p:cNvPicPr preferRelativeResize="0"/>
          <p:nvPr/>
        </p:nvPicPr>
        <p:blipFill rotWithShape="1">
          <a:blip r:embed="rId1">
            <a:alphaModFix/>
          </a:blip>
          <a:srcRect b="0" l="0" r="0" t="0"/>
          <a:stretch/>
        </p:blipFill>
        <p:spPr>
          <a:xfrm>
            <a:off x="7961384" y="64025"/>
            <a:ext cx="711167" cy="309000"/>
          </a:xfrm>
          <a:prstGeom prst="rect">
            <a:avLst/>
          </a:prstGeom>
          <a:noFill/>
          <a:ln>
            <a:noFill/>
          </a:ln>
        </p:spPr>
      </p:pic>
      <p:pic>
        <p:nvPicPr>
          <p:cNvPr id="10" name="Google Shape;10;p28"/>
          <p:cNvPicPr preferRelativeResize="0"/>
          <p:nvPr/>
        </p:nvPicPr>
        <p:blipFill rotWithShape="1">
          <a:blip r:embed="rId2">
            <a:alphaModFix/>
          </a:blip>
          <a:srcRect b="0" l="0" r="0" t="0"/>
          <a:stretch/>
        </p:blipFill>
        <p:spPr>
          <a:xfrm>
            <a:off x="8677800" y="64025"/>
            <a:ext cx="309000" cy="3090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E46962"/>
          </p15:clr>
        </p15:guide>
        <p15:guide id="2" pos="2880">
          <p15:clr>
            <a:srgbClr val="E46962"/>
          </p15:clr>
        </p15:guide>
        <p15:guide id="3" pos="196">
          <p15:clr>
            <a:srgbClr val="E46962"/>
          </p15:clr>
        </p15:guide>
        <p15:guide id="4" pos="5564">
          <p15:clr>
            <a:srgbClr val="E46962"/>
          </p15:clr>
        </p15:guide>
        <p15:guide id="5" orient="horz" pos="401">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9.png"/><Relationship Id="rId4" Type="http://schemas.openxmlformats.org/officeDocument/2006/relationships/image" Target="../media/image35.png"/><Relationship Id="rId5" Type="http://schemas.openxmlformats.org/officeDocument/2006/relationships/image" Target="../media/image3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1.png"/><Relationship Id="rId4" Type="http://schemas.openxmlformats.org/officeDocument/2006/relationships/image" Target="../media/image8.png"/><Relationship Id="rId5"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0.jpg"/><Relationship Id="rId4" Type="http://schemas.openxmlformats.org/officeDocument/2006/relationships/image" Target="../media/image2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2.jpg"/><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0.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8.jpg"/><Relationship Id="rId4" Type="http://schemas.openxmlformats.org/officeDocument/2006/relationships/image" Target="../media/image26.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25.jpg"/><Relationship Id="rId4" Type="http://schemas.openxmlformats.org/officeDocument/2006/relationships/image" Target="../media/image29.jpg"/><Relationship Id="rId5" Type="http://schemas.openxmlformats.org/officeDocument/2006/relationships/image" Target="../media/image20.png"/><Relationship Id="rId6" Type="http://schemas.openxmlformats.org/officeDocument/2006/relationships/image" Target="../media/image3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7.jpg"/><Relationship Id="rId4" Type="http://schemas.openxmlformats.org/officeDocument/2006/relationships/image" Target="../media/image2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2.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1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hyperlink" Target="https://forms.gle/KKVyGtDkGkuwjd256"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
          <p:cNvSpPr txBox="1"/>
          <p:nvPr>
            <p:ph type="title"/>
          </p:nvPr>
        </p:nvSpPr>
        <p:spPr>
          <a:xfrm>
            <a:off x="311700" y="583350"/>
            <a:ext cx="8301000" cy="831600"/>
          </a:xfrm>
          <a:prstGeom prst="rect">
            <a:avLst/>
          </a:prstGeom>
          <a:noFill/>
          <a:ln>
            <a:noFill/>
          </a:ln>
        </p:spPr>
        <p:txBody>
          <a:bodyPr anchorCtr="0" anchor="ctr" bIns="91425" lIns="0" spcFirstLastPara="1" rIns="91425" wrap="square" tIns="91425">
            <a:noAutofit/>
          </a:bodyPr>
          <a:lstStyle/>
          <a:p>
            <a:pPr indent="0" lvl="0" marL="0" rtl="0" algn="l">
              <a:lnSpc>
                <a:spcPct val="100000"/>
              </a:lnSpc>
              <a:spcBef>
                <a:spcPts val="0"/>
              </a:spcBef>
              <a:spcAft>
                <a:spcPts val="0"/>
              </a:spcAft>
              <a:buSzPts val="990"/>
              <a:buNone/>
            </a:pPr>
            <a:r>
              <a:rPr lang="en" sz="3600"/>
              <a:t>Programa de Formação em Oxigénio Medicinal</a:t>
            </a:r>
            <a:endParaRPr/>
          </a:p>
        </p:txBody>
      </p:sp>
      <p:sp>
        <p:nvSpPr>
          <p:cNvPr id="76" name="Google Shape;76;p1"/>
          <p:cNvSpPr txBox="1"/>
          <p:nvPr>
            <p:ph idx="1" type="subTitle"/>
          </p:nvPr>
        </p:nvSpPr>
        <p:spPr>
          <a:xfrm>
            <a:off x="311700" y="1428007"/>
            <a:ext cx="7785300" cy="1329564"/>
          </a:xfrm>
          <a:prstGeom prst="rect">
            <a:avLst/>
          </a:prstGeom>
          <a:noFill/>
          <a:ln>
            <a:noFill/>
          </a:ln>
        </p:spPr>
        <p:txBody>
          <a:bodyPr anchorCtr="0" anchor="t" bIns="91425" lIns="0" spcFirstLastPara="1" rIns="0" wrap="square" tIns="91425">
            <a:spAutoFit/>
          </a:bodyPr>
          <a:lstStyle/>
          <a:p>
            <a:pPr indent="0" lvl="0" marL="0" rtl="0" algn="l">
              <a:lnSpc>
                <a:spcPct val="115000"/>
              </a:lnSpc>
              <a:spcBef>
                <a:spcPts val="0"/>
              </a:spcBef>
              <a:spcAft>
                <a:spcPts val="1200"/>
              </a:spcAft>
              <a:buSzPts val="2800"/>
              <a:buNone/>
            </a:pPr>
            <a:r>
              <a:rPr lang="en"/>
              <a:t>Projeto BOXER:</a:t>
            </a:r>
            <a:br>
              <a:rPr lang="en"/>
            </a:br>
            <a:r>
              <a:rPr lang="en"/>
              <a:t>Formação e Reforço de Competências</a:t>
            </a:r>
            <a:endParaRPr/>
          </a:p>
        </p:txBody>
      </p:sp>
      <p:sp>
        <p:nvSpPr>
          <p:cNvPr id="77" name="Google Shape;77;p1"/>
          <p:cNvSpPr txBox="1"/>
          <p:nvPr/>
        </p:nvSpPr>
        <p:spPr>
          <a:xfrm>
            <a:off x="755132" y="4524075"/>
            <a:ext cx="7633736" cy="323135"/>
          </a:xfrm>
          <a:prstGeom prst="rect">
            <a:avLst/>
          </a:prstGeom>
          <a:noFill/>
          <a:ln cap="flat" cmpd="sng" w="19050">
            <a:solidFill>
              <a:srgbClr val="FFFFFF"/>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00"/>
              <a:buFont typeface="Arial"/>
              <a:buNone/>
            </a:pPr>
            <a:r>
              <a:rPr b="1" i="1" lang="en" sz="900" u="none" cap="none" strike="noStrike">
                <a:solidFill>
                  <a:srgbClr val="FFFFFF"/>
                </a:solidFill>
                <a:latin typeface="Arial"/>
                <a:ea typeface="Arial"/>
                <a:cs typeface="Arial"/>
                <a:sym typeface="Arial"/>
              </a:rPr>
              <a:t>Este documento foi produzido e traduzido pela Build Health International (BHI) para o projeto BOXER do Fundo Mundial.</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pic>
        <p:nvPicPr>
          <p:cNvPr id="82" name="Google Shape;82;p2"/>
          <p:cNvPicPr preferRelativeResize="0"/>
          <p:nvPr/>
        </p:nvPicPr>
        <p:blipFill>
          <a:blip r:embed="rId3">
            <a:alphaModFix/>
          </a:blip>
          <a:stretch>
            <a:fillRect/>
          </a:stretch>
        </p:blipFill>
        <p:spPr>
          <a:xfrm>
            <a:off x="4325650" y="1879361"/>
            <a:ext cx="4665950" cy="2869575"/>
          </a:xfrm>
          <a:prstGeom prst="rect">
            <a:avLst/>
          </a:prstGeom>
          <a:noFill/>
          <a:ln>
            <a:noFill/>
          </a:ln>
        </p:spPr>
      </p:pic>
      <p:sp>
        <p:nvSpPr>
          <p:cNvPr id="83" name="Google Shape;83;p2"/>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3000"/>
              <a:buNone/>
            </a:pPr>
            <a:r>
              <a:rPr lang="en"/>
              <a:t>Projeto BOXER: AT para C19RM Bulk O2 Investments</a:t>
            </a:r>
            <a:endParaRPr/>
          </a:p>
        </p:txBody>
      </p:sp>
      <p:sp>
        <p:nvSpPr>
          <p:cNvPr id="84" name="Google Shape;84;p2"/>
          <p:cNvSpPr txBox="1"/>
          <p:nvPr>
            <p:ph idx="1" type="body"/>
          </p:nvPr>
        </p:nvSpPr>
        <p:spPr>
          <a:xfrm>
            <a:off x="311700" y="789125"/>
            <a:ext cx="8520600" cy="2679900"/>
          </a:xfrm>
          <a:prstGeom prst="rect">
            <a:avLst/>
          </a:prstGeom>
          <a:noFill/>
          <a:ln>
            <a:noFill/>
          </a:ln>
        </p:spPr>
        <p:txBody>
          <a:bodyPr anchorCtr="0" anchor="t" bIns="91425" lIns="0" spcFirstLastPara="1" rIns="0" wrap="square" tIns="91425">
            <a:spAutoFit/>
          </a:bodyPr>
          <a:lstStyle/>
          <a:p>
            <a:pPr indent="0" lvl="0" marL="0" rtl="0" algn="l">
              <a:lnSpc>
                <a:spcPct val="100000"/>
              </a:lnSpc>
              <a:spcBef>
                <a:spcPts val="0"/>
              </a:spcBef>
              <a:spcAft>
                <a:spcPts val="0"/>
              </a:spcAft>
              <a:buSzPts val="1400"/>
              <a:buNone/>
            </a:pPr>
            <a:r>
              <a:rPr b="1" lang="en">
                <a:solidFill>
                  <a:srgbClr val="B1C67D"/>
                </a:solidFill>
              </a:rPr>
              <a:t>Âmbito/Objetivo do Projeto</a:t>
            </a:r>
            <a:r>
              <a:rPr b="1" lang="en">
                <a:solidFill>
                  <a:srgbClr val="B1C67D"/>
                </a:solidFill>
                <a:latin typeface="Century Gothic"/>
                <a:ea typeface="Century Gothic"/>
                <a:cs typeface="Century Gothic"/>
                <a:sym typeface="Century Gothic"/>
              </a:rPr>
              <a:t>:</a:t>
            </a:r>
            <a:r>
              <a:rPr b="1" lang="en">
                <a:latin typeface="Century Gothic"/>
                <a:ea typeface="Century Gothic"/>
                <a:cs typeface="Century Gothic"/>
                <a:sym typeface="Century Gothic"/>
              </a:rPr>
              <a:t> </a:t>
            </a:r>
            <a:r>
              <a:rPr lang="en"/>
              <a:t>Prestar assistência técnica (AT) na implementação, monitorização e supervisão de estações de PSA (adsorção por oscilação de pressão) e nos investimentos do Fundo Global em oxigénio, </a:t>
            </a:r>
            <a:r>
              <a:rPr b="1" lang="en"/>
              <a:t>garantindo a sua sustentabilidade e maximizando o impacto do aumento da capacidade global de fornecimento de oxigénio.</a:t>
            </a:r>
            <a:endParaRPr/>
          </a:p>
          <a:p>
            <a:pPr indent="0" lvl="0" marL="0" rtl="0" algn="l">
              <a:lnSpc>
                <a:spcPct val="115000"/>
              </a:lnSpc>
              <a:spcBef>
                <a:spcPts val="1200"/>
              </a:spcBef>
              <a:spcAft>
                <a:spcPts val="0"/>
              </a:spcAft>
              <a:buSzPts val="1400"/>
              <a:buNone/>
            </a:pPr>
            <a:r>
              <a:rPr b="1" lang="en">
                <a:solidFill>
                  <a:srgbClr val="B1C67D"/>
                </a:solidFill>
              </a:rPr>
              <a:t>Provedor da TA</a:t>
            </a:r>
            <a:r>
              <a:rPr b="1" lang="en">
                <a:solidFill>
                  <a:srgbClr val="B1C67D"/>
                </a:solidFill>
                <a:latin typeface="Century Gothic"/>
                <a:ea typeface="Century Gothic"/>
                <a:cs typeface="Century Gothic"/>
                <a:sym typeface="Century Gothic"/>
              </a:rPr>
              <a:t>:</a:t>
            </a:r>
            <a:r>
              <a:rPr lang="en">
                <a:latin typeface="Century Gothic"/>
                <a:ea typeface="Century Gothic"/>
                <a:cs typeface="Century Gothic"/>
                <a:sym typeface="Century Gothic"/>
              </a:rPr>
              <a:t> Build Health International (BHI)</a:t>
            </a:r>
            <a:endParaRPr/>
          </a:p>
          <a:p>
            <a:pPr indent="0" lvl="0" marL="0" rtl="0" algn="l">
              <a:lnSpc>
                <a:spcPct val="100000"/>
              </a:lnSpc>
              <a:spcBef>
                <a:spcPts val="1200"/>
              </a:spcBef>
              <a:spcAft>
                <a:spcPts val="0"/>
              </a:spcAft>
              <a:buClr>
                <a:schemeClr val="dk1"/>
              </a:buClr>
              <a:buSzPts val="1400"/>
              <a:buFont typeface="Arial"/>
              <a:buNone/>
            </a:pPr>
            <a:r>
              <a:rPr b="1" lang="en">
                <a:solidFill>
                  <a:srgbClr val="B1C67D"/>
                </a:solidFill>
              </a:rPr>
              <a:t>O que é a BHI?</a:t>
            </a:r>
            <a:endParaRPr/>
          </a:p>
          <a:p>
            <a:pPr indent="0" lvl="0" marL="0" rtl="0" algn="l">
              <a:lnSpc>
                <a:spcPct val="100000"/>
              </a:lnSpc>
              <a:spcBef>
                <a:spcPts val="0"/>
              </a:spcBef>
              <a:spcAft>
                <a:spcPts val="0"/>
              </a:spcAft>
              <a:buSzPts val="1400"/>
              <a:buNone/>
            </a:pPr>
            <a:r>
              <a:rPr lang="en">
                <a:solidFill>
                  <a:schemeClr val="dk2"/>
                </a:solidFill>
              </a:rPr>
              <a:t>Uma organização sem fins lucrativos </a:t>
            </a:r>
            <a:endParaRPr/>
          </a:p>
          <a:p>
            <a:pPr indent="0" lvl="0" marL="0" rtl="0" algn="l">
              <a:lnSpc>
                <a:spcPct val="100000"/>
              </a:lnSpc>
              <a:spcBef>
                <a:spcPts val="0"/>
              </a:spcBef>
              <a:spcAft>
                <a:spcPts val="0"/>
              </a:spcAft>
              <a:buSzPts val="1400"/>
              <a:buNone/>
            </a:pPr>
            <a:r>
              <a:rPr lang="en">
                <a:solidFill>
                  <a:schemeClr val="dk2"/>
                </a:solidFill>
              </a:rPr>
              <a:t>dedicada a fornecer soluções de saúde </a:t>
            </a:r>
            <a:endParaRPr/>
          </a:p>
          <a:p>
            <a:pPr indent="0" lvl="0" marL="0" rtl="0" algn="l">
              <a:lnSpc>
                <a:spcPct val="100000"/>
              </a:lnSpc>
              <a:spcBef>
                <a:spcPts val="0"/>
              </a:spcBef>
              <a:spcAft>
                <a:spcPts val="0"/>
              </a:spcAft>
              <a:buSzPts val="1400"/>
              <a:buNone/>
            </a:pPr>
            <a:r>
              <a:rPr lang="en">
                <a:solidFill>
                  <a:schemeClr val="dk2"/>
                </a:solidFill>
              </a:rPr>
              <a:t>dignas e de alta qualidade em ambientes </a:t>
            </a:r>
            <a:endParaRPr/>
          </a:p>
          <a:p>
            <a:pPr indent="0" lvl="0" marL="0" rtl="0" algn="l">
              <a:lnSpc>
                <a:spcPct val="100000"/>
              </a:lnSpc>
              <a:spcBef>
                <a:spcPts val="0"/>
              </a:spcBef>
              <a:spcAft>
                <a:spcPts val="0"/>
              </a:spcAft>
              <a:buClr>
                <a:schemeClr val="dk1"/>
              </a:buClr>
              <a:buSzPts val="1400"/>
              <a:buFont typeface="Arial"/>
              <a:buNone/>
            </a:pPr>
            <a:r>
              <a:rPr lang="en">
                <a:solidFill>
                  <a:schemeClr val="dk2"/>
                </a:solidFill>
              </a:rPr>
              <a:t>com poucos recursos, de todo o mundo.</a:t>
            </a:r>
            <a:endParaRPr/>
          </a:p>
        </p:txBody>
      </p:sp>
      <p:sp>
        <p:nvSpPr>
          <p:cNvPr id="85" name="Google Shape;85;p2"/>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86" name="Google Shape;86;p2"/>
          <p:cNvSpPr txBox="1"/>
          <p:nvPr/>
        </p:nvSpPr>
        <p:spPr>
          <a:xfrm>
            <a:off x="311150" y="3562350"/>
            <a:ext cx="4211400" cy="831300"/>
          </a:xfrm>
          <a:prstGeom prst="rect">
            <a:avLst/>
          </a:prstGeom>
          <a:noFill/>
          <a:ln cap="flat" cmpd="sng" w="28575">
            <a:solidFill>
              <a:srgbClr val="B1C67D"/>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595959"/>
                </a:solidFill>
                <a:latin typeface="Century Gothic"/>
                <a:ea typeface="Century Gothic"/>
                <a:cs typeface="Century Gothic"/>
                <a:sym typeface="Century Gothic"/>
              </a:rPr>
              <a:t>O Projeto BOXER presta assistência técnica a </a:t>
            </a:r>
            <a:r>
              <a:rPr lang="en">
                <a:solidFill>
                  <a:srgbClr val="595959"/>
                </a:solidFill>
                <a:latin typeface="Century Gothic"/>
                <a:ea typeface="Century Gothic"/>
                <a:cs typeface="Century Gothic"/>
                <a:sym typeface="Century Gothic"/>
              </a:rPr>
              <a:t>60</a:t>
            </a:r>
            <a:r>
              <a:rPr b="0" i="0" lang="en" sz="1400" u="none" cap="none" strike="noStrike">
                <a:solidFill>
                  <a:srgbClr val="595959"/>
                </a:solidFill>
                <a:latin typeface="Century Gothic"/>
                <a:ea typeface="Century Gothic"/>
                <a:cs typeface="Century Gothic"/>
                <a:sym typeface="Century Gothic"/>
              </a:rPr>
              <a:t> dos </a:t>
            </a:r>
            <a:r>
              <a:rPr lang="en">
                <a:solidFill>
                  <a:srgbClr val="595959"/>
                </a:solidFill>
                <a:latin typeface="Century Gothic"/>
                <a:ea typeface="Century Gothic"/>
                <a:cs typeface="Century Gothic"/>
                <a:sym typeface="Century Gothic"/>
              </a:rPr>
              <a:t>60</a:t>
            </a:r>
            <a:r>
              <a:rPr b="0" i="0" lang="en" sz="1400" u="none" cap="none" strike="noStrike">
                <a:solidFill>
                  <a:srgbClr val="595959"/>
                </a:solidFill>
                <a:latin typeface="Century Gothic"/>
                <a:ea typeface="Century Gothic"/>
                <a:cs typeface="Century Gothic"/>
                <a:sym typeface="Century Gothic"/>
              </a:rPr>
              <a:t> países que têm estações de PSA através do C19RM. (</a:t>
            </a:r>
            <a:r>
              <a:rPr lang="en">
                <a:solidFill>
                  <a:srgbClr val="595959"/>
                </a:solidFill>
                <a:latin typeface="Century Gothic"/>
                <a:ea typeface="Century Gothic"/>
                <a:cs typeface="Century Gothic"/>
                <a:sym typeface="Century Gothic"/>
              </a:rPr>
              <a:t>Maio</a:t>
            </a:r>
            <a:r>
              <a:rPr b="0" i="0" lang="en" sz="1400" u="none" cap="none" strike="noStrike">
                <a:solidFill>
                  <a:srgbClr val="595959"/>
                </a:solidFill>
                <a:latin typeface="Century Gothic"/>
                <a:ea typeface="Century Gothic"/>
                <a:cs typeface="Century Gothic"/>
                <a:sym typeface="Century Gothic"/>
              </a:rPr>
              <a:t> de 2</a:t>
            </a:r>
            <a:r>
              <a:rPr lang="en">
                <a:solidFill>
                  <a:srgbClr val="595959"/>
                </a:solidFill>
                <a:latin typeface="Century Gothic"/>
                <a:ea typeface="Century Gothic"/>
                <a:cs typeface="Century Gothic"/>
                <a:sym typeface="Century Gothic"/>
              </a:rPr>
              <a:t>025</a:t>
            </a:r>
            <a:r>
              <a:rPr b="0" i="0" lang="en" sz="1400" u="none" cap="none" strike="noStrike">
                <a:solidFill>
                  <a:srgbClr val="595959"/>
                </a:solidFill>
                <a:latin typeface="Century Gothic"/>
                <a:ea typeface="Century Gothic"/>
                <a:cs typeface="Century Gothic"/>
                <a:sym typeface="Century Gothic"/>
              </a:rPr>
              <a:t>)</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3"/>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3000"/>
              <a:buNone/>
            </a:pPr>
            <a:r>
              <a:rPr lang="en"/>
              <a:t>Esquema da Sessão Informativa</a:t>
            </a:r>
            <a:endParaRPr/>
          </a:p>
        </p:txBody>
      </p:sp>
      <p:sp>
        <p:nvSpPr>
          <p:cNvPr id="92" name="Google Shape;92;p3"/>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93" name="Google Shape;93;p3"/>
          <p:cNvSpPr txBox="1"/>
          <p:nvPr>
            <p:ph type="title"/>
          </p:nvPr>
        </p:nvSpPr>
        <p:spPr>
          <a:xfrm>
            <a:off x="311699" y="852350"/>
            <a:ext cx="6575484" cy="1979700"/>
          </a:xfrm>
          <a:prstGeom prst="rect">
            <a:avLst/>
          </a:prstGeom>
          <a:noFill/>
          <a:ln>
            <a:noFill/>
          </a:ln>
        </p:spPr>
        <p:txBody>
          <a:bodyPr anchorCtr="0" anchor="t" bIns="0" lIns="0" spcFirstLastPara="1" rIns="0" wrap="square" tIns="0">
            <a:noAutofit/>
          </a:bodyPr>
          <a:lstStyle/>
          <a:p>
            <a:pPr indent="-361950" lvl="0" marL="457200" rtl="0" algn="l">
              <a:lnSpc>
                <a:spcPct val="100000"/>
              </a:lnSpc>
              <a:spcBef>
                <a:spcPts val="0"/>
              </a:spcBef>
              <a:spcAft>
                <a:spcPts val="0"/>
              </a:spcAft>
              <a:buClr>
                <a:srgbClr val="595959"/>
              </a:buClr>
              <a:buSzPts val="2100"/>
              <a:buFont typeface="Century Gothic"/>
              <a:buAutoNum type="arabicPeriod"/>
            </a:pPr>
            <a:r>
              <a:rPr lang="en" sz="2100">
                <a:solidFill>
                  <a:srgbClr val="595959"/>
                </a:solidFill>
                <a:latin typeface="Century Gothic"/>
                <a:ea typeface="Century Gothic"/>
                <a:cs typeface="Century Gothic"/>
                <a:sym typeface="Century Gothic"/>
              </a:rPr>
              <a:t>Porquê a Formação do Projeto BOXER?</a:t>
            </a:r>
            <a:endParaRPr/>
          </a:p>
          <a:p>
            <a:pPr indent="-361950" lvl="0" marL="457200" rtl="0" algn="l">
              <a:lnSpc>
                <a:spcPct val="100000"/>
              </a:lnSpc>
              <a:spcBef>
                <a:spcPts val="0"/>
              </a:spcBef>
              <a:spcAft>
                <a:spcPts val="0"/>
              </a:spcAft>
              <a:buClr>
                <a:srgbClr val="595959"/>
              </a:buClr>
              <a:buSzPts val="2100"/>
              <a:buFont typeface="Century Gothic"/>
              <a:buAutoNum type="arabicPeriod"/>
            </a:pPr>
            <a:r>
              <a:rPr lang="en" sz="2100">
                <a:solidFill>
                  <a:srgbClr val="595959"/>
                </a:solidFill>
                <a:latin typeface="Century Gothic"/>
                <a:ea typeface="Century Gothic"/>
                <a:cs typeface="Century Gothic"/>
                <a:sym typeface="Century Gothic"/>
              </a:rPr>
              <a:t>Visão geral da Formação do Projeto BOXER</a:t>
            </a:r>
            <a:endParaRPr/>
          </a:p>
          <a:p>
            <a:pPr indent="-361950" lvl="0" marL="457200" rtl="0" algn="l">
              <a:lnSpc>
                <a:spcPct val="100000"/>
              </a:lnSpc>
              <a:spcBef>
                <a:spcPts val="0"/>
              </a:spcBef>
              <a:spcAft>
                <a:spcPts val="0"/>
              </a:spcAft>
              <a:buClr>
                <a:srgbClr val="595959"/>
              </a:buClr>
              <a:buSzPts val="2100"/>
              <a:buFont typeface="Century Gothic"/>
              <a:buAutoNum type="arabicPeriod"/>
            </a:pPr>
            <a:r>
              <a:rPr lang="en" sz="2100">
                <a:solidFill>
                  <a:srgbClr val="595959"/>
                </a:solidFill>
                <a:latin typeface="Century Gothic"/>
                <a:ea typeface="Century Gothic"/>
                <a:cs typeface="Century Gothic"/>
                <a:sym typeface="Century Gothic"/>
              </a:rPr>
              <a:t>Apoio contínuo</a:t>
            </a:r>
            <a:endParaRPr/>
          </a:p>
          <a:p>
            <a:pPr indent="-361950" lvl="0" marL="457200" rtl="0" algn="l">
              <a:lnSpc>
                <a:spcPct val="100000"/>
              </a:lnSpc>
              <a:spcBef>
                <a:spcPts val="0"/>
              </a:spcBef>
              <a:spcAft>
                <a:spcPts val="0"/>
              </a:spcAft>
              <a:buClr>
                <a:srgbClr val="595959"/>
              </a:buClr>
              <a:buSzPts val="2100"/>
              <a:buFont typeface="Century Gothic"/>
              <a:buAutoNum type="arabicPeriod"/>
            </a:pPr>
            <a:r>
              <a:rPr lang="en" sz="2100">
                <a:solidFill>
                  <a:srgbClr val="595959"/>
                </a:solidFill>
                <a:latin typeface="Century Gothic"/>
                <a:ea typeface="Century Gothic"/>
                <a:cs typeface="Century Gothic"/>
                <a:sym typeface="Century Gothic"/>
              </a:rPr>
              <a:t>Processo de formação</a:t>
            </a:r>
            <a:endParaRPr/>
          </a:p>
          <a:p>
            <a:pPr indent="-361950" lvl="0" marL="457200" rtl="0" algn="l">
              <a:lnSpc>
                <a:spcPct val="100000"/>
              </a:lnSpc>
              <a:spcBef>
                <a:spcPts val="0"/>
              </a:spcBef>
              <a:spcAft>
                <a:spcPts val="0"/>
              </a:spcAft>
              <a:buClr>
                <a:srgbClr val="595959"/>
              </a:buClr>
              <a:buSzPts val="2100"/>
              <a:buFont typeface="Century Gothic"/>
              <a:buAutoNum type="arabicPeriod"/>
            </a:pPr>
            <a:r>
              <a:rPr lang="en" sz="2100">
                <a:solidFill>
                  <a:srgbClr val="595959"/>
                </a:solidFill>
                <a:latin typeface="Century Gothic"/>
                <a:ea typeface="Century Gothic"/>
                <a:cs typeface="Century Gothic"/>
                <a:sym typeface="Century Gothic"/>
              </a:rPr>
              <a:t>Perguntas e respostas</a:t>
            </a:r>
            <a:endParaRPr>
              <a:solidFill>
                <a:srgbClr val="B1C67D"/>
              </a:solidFill>
              <a:latin typeface="Century Gothic"/>
              <a:ea typeface="Century Gothic"/>
              <a:cs typeface="Century Gothic"/>
              <a:sym typeface="Century Gothic"/>
            </a:endParaRPr>
          </a:p>
        </p:txBody>
      </p:sp>
      <p:pic>
        <p:nvPicPr>
          <p:cNvPr id="94" name="Google Shape;94;p3"/>
          <p:cNvPicPr preferRelativeResize="0"/>
          <p:nvPr/>
        </p:nvPicPr>
        <p:blipFill rotWithShape="1">
          <a:blip r:embed="rId3">
            <a:alphaModFix/>
          </a:blip>
          <a:srcRect b="2514" l="0" r="9056" t="5055"/>
          <a:stretch/>
        </p:blipFill>
        <p:spPr>
          <a:xfrm>
            <a:off x="6385175" y="2953425"/>
            <a:ext cx="2400656" cy="1979700"/>
          </a:xfrm>
          <a:prstGeom prst="rect">
            <a:avLst/>
          </a:prstGeom>
          <a:noFill/>
          <a:ln>
            <a:noFill/>
          </a:ln>
        </p:spPr>
      </p:pic>
      <p:pic>
        <p:nvPicPr>
          <p:cNvPr id="95" name="Google Shape;95;p3"/>
          <p:cNvPicPr preferRelativeResize="0"/>
          <p:nvPr/>
        </p:nvPicPr>
        <p:blipFill rotWithShape="1">
          <a:blip r:embed="rId4">
            <a:alphaModFix/>
          </a:blip>
          <a:srcRect b="0" l="0" r="0" t="0"/>
          <a:stretch/>
        </p:blipFill>
        <p:spPr>
          <a:xfrm>
            <a:off x="2835434" y="2953425"/>
            <a:ext cx="3473142" cy="1979701"/>
          </a:xfrm>
          <a:prstGeom prst="rect">
            <a:avLst/>
          </a:prstGeom>
          <a:noFill/>
          <a:ln>
            <a:noFill/>
          </a:ln>
        </p:spPr>
      </p:pic>
      <p:pic>
        <p:nvPicPr>
          <p:cNvPr id="96" name="Google Shape;96;p3"/>
          <p:cNvPicPr preferRelativeResize="0"/>
          <p:nvPr/>
        </p:nvPicPr>
        <p:blipFill rotWithShape="1">
          <a:blip r:embed="rId5">
            <a:alphaModFix/>
          </a:blip>
          <a:srcRect b="0" l="0" r="0" t="0"/>
          <a:stretch/>
        </p:blipFill>
        <p:spPr>
          <a:xfrm>
            <a:off x="475300" y="2953425"/>
            <a:ext cx="2283515" cy="19797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4"/>
          <p:cNvSpPr/>
          <p:nvPr/>
        </p:nvSpPr>
        <p:spPr>
          <a:xfrm>
            <a:off x="6497400" y="1129325"/>
            <a:ext cx="2449200" cy="3427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p4"/>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3000"/>
              <a:buNone/>
            </a:pPr>
            <a:r>
              <a:rPr lang="en"/>
              <a:t>Porquê a formação?</a:t>
            </a:r>
            <a:endParaRPr/>
          </a:p>
        </p:txBody>
      </p:sp>
      <p:sp>
        <p:nvSpPr>
          <p:cNvPr id="103" name="Google Shape;103;p4"/>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104" name="Google Shape;104;p4"/>
          <p:cNvSpPr/>
          <p:nvPr/>
        </p:nvSpPr>
        <p:spPr>
          <a:xfrm>
            <a:off x="311700" y="1023775"/>
            <a:ext cx="2986500" cy="4043400"/>
          </a:xfrm>
          <a:prstGeom prst="rect">
            <a:avLst/>
          </a:prstGeom>
          <a:solidFill>
            <a:srgbClr val="EFEFEF"/>
          </a:solidFill>
          <a:ln>
            <a:noFill/>
          </a:ln>
        </p:spPr>
        <p:txBody>
          <a:bodyPr anchorCtr="0" anchor="ctr" bIns="91425" lIns="91425" spcFirstLastPara="1" rIns="91425" wrap="square" tIns="91425">
            <a:noAutofit/>
          </a:bodyPr>
          <a:lstStyle/>
          <a:p>
            <a:pPr indent="-304800" lvl="0" marL="320040" marR="0" rtl="0" algn="l">
              <a:lnSpc>
                <a:spcPct val="115000"/>
              </a:lnSpc>
              <a:spcBef>
                <a:spcPts val="0"/>
              </a:spcBef>
              <a:spcAft>
                <a:spcPts val="0"/>
              </a:spcAft>
              <a:buClr>
                <a:schemeClr val="dk2"/>
              </a:buClr>
              <a:buSzPts val="1200"/>
              <a:buFont typeface="Century Gothic"/>
              <a:buChar char="●"/>
            </a:pPr>
            <a:r>
              <a:rPr b="0" i="0" lang="en" sz="1050" u="none" cap="none" strike="noStrike">
                <a:solidFill>
                  <a:schemeClr val="dk2"/>
                </a:solidFill>
                <a:latin typeface="Century Gothic"/>
                <a:ea typeface="Century Gothic"/>
                <a:cs typeface="Century Gothic"/>
                <a:sym typeface="Century Gothic"/>
              </a:rPr>
              <a:t>Na maioria dos sistemas de saúde que recebem estações de PSA, </a:t>
            </a:r>
            <a:r>
              <a:rPr b="1" i="0" lang="en" sz="1050" u="none" cap="none" strike="noStrike">
                <a:solidFill>
                  <a:schemeClr val="dk2"/>
                </a:solidFill>
                <a:latin typeface="Century Gothic"/>
                <a:ea typeface="Century Gothic"/>
                <a:cs typeface="Century Gothic"/>
                <a:sym typeface="Century Gothic"/>
              </a:rPr>
              <a:t>os técnicos biomédicos não têm conhecimentos adequados </a:t>
            </a:r>
            <a:r>
              <a:rPr b="0" i="0" lang="en" sz="1050" u="none" cap="none" strike="noStrike">
                <a:solidFill>
                  <a:schemeClr val="dk2"/>
                </a:solidFill>
                <a:latin typeface="Century Gothic"/>
                <a:ea typeface="Century Gothic"/>
                <a:cs typeface="Century Gothic"/>
                <a:sym typeface="Century Gothic"/>
              </a:rPr>
              <a:t>sobre como manter e operar em segurança </a:t>
            </a:r>
            <a:r>
              <a:rPr b="1" i="0" lang="en" sz="1050" u="none" cap="none" strike="noStrike">
                <a:solidFill>
                  <a:schemeClr val="dk2"/>
                </a:solidFill>
                <a:latin typeface="Century Gothic"/>
                <a:ea typeface="Century Gothic"/>
                <a:cs typeface="Century Gothic"/>
                <a:sym typeface="Century Gothic"/>
              </a:rPr>
              <a:t>as estações de PSA ou os sistemas de fornecimento de oxigénio.</a:t>
            </a:r>
            <a:endParaRPr b="0" i="0" sz="1050" u="none" cap="none" strike="noStrike">
              <a:solidFill>
                <a:schemeClr val="dk2"/>
              </a:solidFill>
              <a:latin typeface="Century Gothic"/>
              <a:ea typeface="Century Gothic"/>
              <a:cs typeface="Century Gothic"/>
              <a:sym typeface="Century Gothic"/>
            </a:endParaRPr>
          </a:p>
          <a:p>
            <a:pPr indent="-304800" lvl="0" marL="320040" marR="0" rtl="0" algn="l">
              <a:lnSpc>
                <a:spcPct val="115000"/>
              </a:lnSpc>
              <a:spcBef>
                <a:spcPts val="400"/>
              </a:spcBef>
              <a:spcAft>
                <a:spcPts val="0"/>
              </a:spcAft>
              <a:buClr>
                <a:schemeClr val="dk2"/>
              </a:buClr>
              <a:buSzPts val="1200"/>
              <a:buFont typeface="Century Gothic"/>
              <a:buChar char="●"/>
            </a:pPr>
            <a:r>
              <a:rPr b="1" i="0" lang="en" sz="1050" u="none" cap="none" strike="noStrike">
                <a:solidFill>
                  <a:schemeClr val="dk2"/>
                </a:solidFill>
                <a:latin typeface="Century Gothic"/>
                <a:ea typeface="Century Gothic"/>
                <a:cs typeface="Century Gothic"/>
                <a:sym typeface="Century Gothic"/>
              </a:rPr>
              <a:t>A liderança sénior </a:t>
            </a:r>
            <a:r>
              <a:rPr b="0" i="0" lang="en" sz="1050" u="none" cap="none" strike="noStrike">
                <a:solidFill>
                  <a:schemeClr val="dk2"/>
                </a:solidFill>
                <a:latin typeface="Century Gothic"/>
                <a:ea typeface="Century Gothic"/>
                <a:cs typeface="Century Gothic"/>
                <a:sym typeface="Century Gothic"/>
              </a:rPr>
              <a:t>não está muitas vezes preparada para </a:t>
            </a:r>
            <a:r>
              <a:rPr b="1" i="0" lang="en" sz="1050" u="none" cap="none" strike="noStrike">
                <a:solidFill>
                  <a:schemeClr val="dk2"/>
                </a:solidFill>
                <a:latin typeface="Century Gothic"/>
                <a:ea typeface="Century Gothic"/>
                <a:cs typeface="Century Gothic"/>
                <a:sym typeface="Century Gothic"/>
              </a:rPr>
              <a:t>integrar com sucesso </a:t>
            </a:r>
            <a:r>
              <a:rPr b="0" i="0" lang="en" sz="1050" u="none" cap="none" strike="noStrike">
                <a:solidFill>
                  <a:schemeClr val="dk2"/>
                </a:solidFill>
                <a:latin typeface="Century Gothic"/>
                <a:ea typeface="Century Gothic"/>
                <a:cs typeface="Century Gothic"/>
                <a:sym typeface="Century Gothic"/>
              </a:rPr>
              <a:t>e </a:t>
            </a:r>
            <a:r>
              <a:rPr b="1" i="0" lang="en" sz="1050" u="none" cap="none" strike="noStrike">
                <a:solidFill>
                  <a:schemeClr val="dk2"/>
                </a:solidFill>
                <a:latin typeface="Century Gothic"/>
                <a:ea typeface="Century Gothic"/>
                <a:cs typeface="Century Gothic"/>
                <a:sym typeface="Century Gothic"/>
              </a:rPr>
              <a:t>de forma sustentável as estações de PSA </a:t>
            </a:r>
            <a:r>
              <a:rPr b="0" i="0" lang="en" sz="1050" u="none" cap="none" strike="noStrike">
                <a:solidFill>
                  <a:schemeClr val="dk2"/>
                </a:solidFill>
                <a:latin typeface="Century Gothic"/>
                <a:ea typeface="Century Gothic"/>
                <a:cs typeface="Century Gothic"/>
                <a:sym typeface="Century Gothic"/>
              </a:rPr>
              <a:t>nos sistemas de saúde e hospitais.</a:t>
            </a:r>
            <a:endParaRPr/>
          </a:p>
          <a:p>
            <a:pPr indent="-304800" lvl="0" marL="320040" marR="0" rtl="0" algn="l">
              <a:lnSpc>
                <a:spcPct val="115000"/>
              </a:lnSpc>
              <a:spcBef>
                <a:spcPts val="400"/>
              </a:spcBef>
              <a:spcAft>
                <a:spcPts val="0"/>
              </a:spcAft>
              <a:buClr>
                <a:schemeClr val="dk2"/>
              </a:buClr>
              <a:buSzPts val="1200"/>
              <a:buFont typeface="Century Gothic"/>
              <a:buChar char="●"/>
            </a:pPr>
            <a:r>
              <a:rPr b="0" i="0" lang="en" sz="1050" u="none" cap="none" strike="noStrike">
                <a:solidFill>
                  <a:schemeClr val="dk2"/>
                </a:solidFill>
                <a:latin typeface="Century Gothic"/>
                <a:ea typeface="Century Gothic"/>
                <a:cs typeface="Century Gothic"/>
                <a:sym typeface="Century Gothic"/>
              </a:rPr>
              <a:t>As estações PSA são difíceis de manter e incluem </a:t>
            </a:r>
            <a:r>
              <a:rPr b="1" i="0" lang="en" sz="1050" u="none" cap="none" strike="noStrike">
                <a:solidFill>
                  <a:schemeClr val="dk2"/>
                </a:solidFill>
                <a:latin typeface="Century Gothic"/>
                <a:ea typeface="Century Gothic"/>
                <a:cs typeface="Century Gothic"/>
                <a:sym typeface="Century Gothic"/>
              </a:rPr>
              <a:t>componentes que não se encontram noutros equipamentos hospitalares.</a:t>
            </a:r>
            <a:endParaRPr/>
          </a:p>
          <a:p>
            <a:pPr indent="-304800" lvl="0" marL="320040" marR="0" rtl="0" algn="l">
              <a:lnSpc>
                <a:spcPct val="115000"/>
              </a:lnSpc>
              <a:spcBef>
                <a:spcPts val="400"/>
              </a:spcBef>
              <a:spcAft>
                <a:spcPts val="400"/>
              </a:spcAft>
              <a:buClr>
                <a:schemeClr val="dk2"/>
              </a:buClr>
              <a:buSzPts val="1200"/>
              <a:buFont typeface="Century Gothic"/>
              <a:buChar char="●"/>
            </a:pPr>
            <a:r>
              <a:rPr b="1" i="0" lang="en" sz="1050" u="none" cap="none" strike="noStrike">
                <a:solidFill>
                  <a:schemeClr val="dk2"/>
                </a:solidFill>
                <a:latin typeface="Century Gothic"/>
                <a:ea typeface="Century Gothic"/>
                <a:cs typeface="Century Gothic"/>
                <a:sym typeface="Century Gothic"/>
              </a:rPr>
              <a:t>Os sistemas de gestão da manutenção de equipamentos biomédicos </a:t>
            </a:r>
            <a:r>
              <a:rPr b="0" i="0" lang="en" sz="1050" u="none" cap="none" strike="noStrike">
                <a:solidFill>
                  <a:schemeClr val="dk2"/>
                </a:solidFill>
                <a:latin typeface="Century Gothic"/>
                <a:ea typeface="Century Gothic"/>
                <a:cs typeface="Century Gothic"/>
                <a:sym typeface="Century Gothic"/>
              </a:rPr>
              <a:t>críticos são, historicamente, </a:t>
            </a:r>
            <a:r>
              <a:rPr b="1" i="0" lang="en" sz="1050" u="none" cap="none" strike="noStrike">
                <a:solidFill>
                  <a:schemeClr val="dk2"/>
                </a:solidFill>
                <a:latin typeface="Century Gothic"/>
                <a:ea typeface="Century Gothic"/>
                <a:cs typeface="Century Gothic"/>
                <a:sym typeface="Century Gothic"/>
              </a:rPr>
              <a:t>negligenciados.</a:t>
            </a:r>
            <a:endParaRPr b="0" i="0" sz="1100" u="none" cap="none" strike="noStrike">
              <a:solidFill>
                <a:srgbClr val="000000"/>
              </a:solidFill>
              <a:latin typeface="Arial"/>
              <a:ea typeface="Arial"/>
              <a:cs typeface="Arial"/>
              <a:sym typeface="Arial"/>
            </a:endParaRPr>
          </a:p>
        </p:txBody>
      </p:sp>
      <p:sp>
        <p:nvSpPr>
          <p:cNvPr id="105" name="Google Shape;105;p4"/>
          <p:cNvSpPr/>
          <p:nvPr/>
        </p:nvSpPr>
        <p:spPr>
          <a:xfrm>
            <a:off x="3404550" y="1019375"/>
            <a:ext cx="3093000" cy="4043400"/>
          </a:xfrm>
          <a:prstGeom prst="rect">
            <a:avLst/>
          </a:prstGeom>
          <a:solidFill>
            <a:schemeClr val="lt2"/>
          </a:solidFill>
          <a:ln>
            <a:noFill/>
          </a:ln>
        </p:spPr>
        <p:txBody>
          <a:bodyPr anchorCtr="0" anchor="ctr" bIns="91425" lIns="91425" spcFirstLastPara="1" rIns="91425" wrap="square" tIns="91425">
            <a:noAutofit/>
          </a:bodyPr>
          <a:lstStyle/>
          <a:p>
            <a:pPr indent="-274320" lvl="0" marL="274320" marR="0" rtl="0" algn="l">
              <a:lnSpc>
                <a:spcPct val="100000"/>
              </a:lnSpc>
              <a:spcBef>
                <a:spcPts val="0"/>
              </a:spcBef>
              <a:spcAft>
                <a:spcPts val="0"/>
              </a:spcAft>
              <a:buClr>
                <a:schemeClr val="dk2"/>
              </a:buClr>
              <a:buSzPts val="1200"/>
              <a:buFont typeface="Century Gothic"/>
              <a:buChar char="●"/>
            </a:pPr>
            <a:r>
              <a:rPr b="0" i="0" lang="en" sz="1050" u="none" cap="none" strike="noStrike">
                <a:solidFill>
                  <a:schemeClr val="dk2"/>
                </a:solidFill>
                <a:latin typeface="Century Gothic"/>
                <a:ea typeface="Century Gothic"/>
                <a:cs typeface="Century Gothic"/>
                <a:sym typeface="Century Gothic"/>
              </a:rPr>
              <a:t>O pessoal </a:t>
            </a:r>
            <a:r>
              <a:rPr b="1" i="0" lang="en" sz="1050" u="none" cap="none" strike="noStrike">
                <a:solidFill>
                  <a:schemeClr val="dk2"/>
                </a:solidFill>
                <a:latin typeface="Century Gothic"/>
                <a:ea typeface="Century Gothic"/>
                <a:cs typeface="Century Gothic"/>
                <a:sym typeface="Century Gothic"/>
              </a:rPr>
              <a:t>não conseguia operar </a:t>
            </a:r>
            <a:r>
              <a:rPr b="0" i="0" lang="en" sz="1050" u="none" cap="none" strike="noStrike">
                <a:solidFill>
                  <a:schemeClr val="dk2"/>
                </a:solidFill>
                <a:latin typeface="Century Gothic"/>
                <a:ea typeface="Century Gothic"/>
                <a:cs typeface="Century Gothic"/>
                <a:sym typeface="Century Gothic"/>
              </a:rPr>
              <a:t>ou </a:t>
            </a:r>
            <a:r>
              <a:rPr b="1" i="0" lang="en" sz="1050" u="none" cap="none" strike="noStrike">
                <a:solidFill>
                  <a:schemeClr val="dk2"/>
                </a:solidFill>
                <a:latin typeface="Century Gothic"/>
                <a:ea typeface="Century Gothic"/>
                <a:cs typeface="Century Gothic"/>
                <a:sym typeface="Century Gothic"/>
              </a:rPr>
              <a:t>manter </a:t>
            </a:r>
            <a:r>
              <a:rPr b="0" i="0" lang="en" sz="1050" u="none" cap="none" strike="noStrike">
                <a:solidFill>
                  <a:schemeClr val="dk2"/>
                </a:solidFill>
                <a:latin typeface="Century Gothic"/>
                <a:ea typeface="Century Gothic"/>
                <a:cs typeface="Century Gothic"/>
                <a:sym typeface="Century Gothic"/>
              </a:rPr>
              <a:t>a estação.</a:t>
            </a:r>
            <a:endParaRPr/>
          </a:p>
          <a:p>
            <a:pPr indent="-274320" lvl="0" marL="274320" marR="0" rtl="0" algn="l">
              <a:lnSpc>
                <a:spcPct val="100000"/>
              </a:lnSpc>
              <a:spcBef>
                <a:spcPts val="400"/>
              </a:spcBef>
              <a:spcAft>
                <a:spcPts val="0"/>
              </a:spcAft>
              <a:buClr>
                <a:schemeClr val="dk2"/>
              </a:buClr>
              <a:buSzPts val="1200"/>
              <a:buFont typeface="Century Gothic"/>
              <a:buChar char="●"/>
            </a:pPr>
            <a:r>
              <a:rPr b="1" i="0" lang="en" sz="1050" u="none" cap="none" strike="noStrike">
                <a:solidFill>
                  <a:schemeClr val="dk2"/>
                </a:solidFill>
                <a:latin typeface="Century Gothic"/>
                <a:ea typeface="Century Gothic"/>
                <a:cs typeface="Century Gothic"/>
                <a:sym typeface="Century Gothic"/>
              </a:rPr>
              <a:t>Vida útil curta das novas estações de PSA. Avarias frequentes </a:t>
            </a:r>
            <a:r>
              <a:rPr b="0" i="0" lang="en" sz="1050" u="none" cap="none" strike="noStrike">
                <a:solidFill>
                  <a:schemeClr val="dk2"/>
                </a:solidFill>
                <a:latin typeface="Century Gothic"/>
                <a:ea typeface="Century Gothic"/>
                <a:cs typeface="Century Gothic"/>
                <a:sym typeface="Century Gothic"/>
              </a:rPr>
              <a:t>e danos desnecessários.</a:t>
            </a:r>
            <a:endParaRPr/>
          </a:p>
          <a:p>
            <a:pPr indent="-274320" lvl="0" marL="274320" marR="0" rtl="0" algn="l">
              <a:lnSpc>
                <a:spcPct val="100000"/>
              </a:lnSpc>
              <a:spcBef>
                <a:spcPts val="400"/>
              </a:spcBef>
              <a:spcAft>
                <a:spcPts val="0"/>
              </a:spcAft>
              <a:buClr>
                <a:schemeClr val="dk2"/>
              </a:buClr>
              <a:buSzPts val="1200"/>
              <a:buFont typeface="Century Gothic"/>
              <a:buChar char="●"/>
            </a:pPr>
            <a:r>
              <a:rPr b="1" i="0" lang="en" sz="1050" u="none" cap="none" strike="noStrike">
                <a:solidFill>
                  <a:schemeClr val="dk2"/>
                </a:solidFill>
                <a:latin typeface="Century Gothic"/>
                <a:ea typeface="Century Gothic"/>
                <a:cs typeface="Century Gothic"/>
                <a:sym typeface="Century Gothic"/>
              </a:rPr>
              <a:t>A falta de peças sobresselentes </a:t>
            </a:r>
            <a:r>
              <a:rPr b="0" i="0" lang="en" sz="1050" u="none" cap="none" strike="noStrike">
                <a:solidFill>
                  <a:schemeClr val="dk2"/>
                </a:solidFill>
                <a:latin typeface="Century Gothic"/>
                <a:ea typeface="Century Gothic"/>
                <a:cs typeface="Century Gothic"/>
                <a:sym typeface="Century Gothic"/>
              </a:rPr>
              <a:t>impedia a reparação das estações avariadas.</a:t>
            </a:r>
            <a:endParaRPr/>
          </a:p>
          <a:p>
            <a:pPr indent="-274320" lvl="0" marL="274320" marR="0" rtl="0" algn="l">
              <a:lnSpc>
                <a:spcPct val="100000"/>
              </a:lnSpc>
              <a:spcBef>
                <a:spcPts val="400"/>
              </a:spcBef>
              <a:spcAft>
                <a:spcPts val="0"/>
              </a:spcAft>
              <a:buClr>
                <a:schemeClr val="dk2"/>
              </a:buClr>
              <a:buSzPts val="1200"/>
              <a:buFont typeface="Century Gothic"/>
              <a:buChar char="●"/>
            </a:pPr>
            <a:r>
              <a:rPr b="1" i="0" lang="en" sz="1050" u="none" cap="none" strike="noStrike">
                <a:solidFill>
                  <a:schemeClr val="dk2"/>
                </a:solidFill>
                <a:latin typeface="Century Gothic"/>
                <a:ea typeface="Century Gothic"/>
                <a:cs typeface="Century Gothic"/>
                <a:sym typeface="Century Gothic"/>
              </a:rPr>
              <a:t>A segurança do oxigénio </a:t>
            </a:r>
            <a:r>
              <a:rPr b="0" i="0" lang="en" sz="1050" u="none" cap="none" strike="noStrike">
                <a:solidFill>
                  <a:schemeClr val="dk2"/>
                </a:solidFill>
                <a:latin typeface="Century Gothic"/>
                <a:ea typeface="Century Gothic"/>
                <a:cs typeface="Century Gothic"/>
                <a:sym typeface="Century Gothic"/>
              </a:rPr>
              <a:t>não era adequadamente abordada. </a:t>
            </a:r>
            <a:r>
              <a:rPr b="1" i="0" lang="en" sz="1050" u="none" cap="none" strike="noStrike">
                <a:solidFill>
                  <a:schemeClr val="dk2"/>
                </a:solidFill>
                <a:latin typeface="Century Gothic"/>
                <a:ea typeface="Century Gothic"/>
                <a:cs typeface="Century Gothic"/>
                <a:sym typeface="Century Gothic"/>
              </a:rPr>
              <a:t>Acidentes graves</a:t>
            </a:r>
            <a:r>
              <a:rPr b="0" i="0" lang="en" sz="1050" u="none" cap="none" strike="noStrike">
                <a:solidFill>
                  <a:schemeClr val="dk2"/>
                </a:solidFill>
                <a:latin typeface="Century Gothic"/>
                <a:ea typeface="Century Gothic"/>
                <a:cs typeface="Century Gothic"/>
                <a:sym typeface="Century Gothic"/>
              </a:rPr>
              <a:t>.</a:t>
            </a:r>
            <a:endParaRPr/>
          </a:p>
          <a:p>
            <a:pPr indent="-274320" lvl="0" marL="274320" marR="0" rtl="0" algn="l">
              <a:lnSpc>
                <a:spcPct val="100000"/>
              </a:lnSpc>
              <a:spcBef>
                <a:spcPts val="400"/>
              </a:spcBef>
              <a:spcAft>
                <a:spcPts val="0"/>
              </a:spcAft>
              <a:buClr>
                <a:schemeClr val="dk2"/>
              </a:buClr>
              <a:buSzPts val="1200"/>
              <a:buFont typeface="Century Gothic"/>
              <a:buChar char="●"/>
            </a:pPr>
            <a:r>
              <a:rPr b="1" i="0" lang="en" sz="1050" u="none" cap="none" strike="noStrike">
                <a:solidFill>
                  <a:schemeClr val="dk2"/>
                </a:solidFill>
                <a:latin typeface="Century Gothic"/>
                <a:ea typeface="Century Gothic"/>
                <a:cs typeface="Century Gothic"/>
                <a:sym typeface="Century Gothic"/>
              </a:rPr>
              <a:t>Interrupções </a:t>
            </a:r>
            <a:r>
              <a:rPr b="0" i="0" lang="en" sz="1050" u="none" cap="none" strike="noStrike">
                <a:solidFill>
                  <a:schemeClr val="dk2"/>
                </a:solidFill>
                <a:latin typeface="Century Gothic"/>
                <a:ea typeface="Century Gothic"/>
                <a:cs typeface="Century Gothic"/>
                <a:sym typeface="Century Gothic"/>
              </a:rPr>
              <a:t>frequentes </a:t>
            </a:r>
            <a:r>
              <a:rPr b="1" i="0" lang="en" sz="1050" u="none" cap="none" strike="noStrike">
                <a:solidFill>
                  <a:schemeClr val="dk2"/>
                </a:solidFill>
                <a:latin typeface="Century Gothic"/>
                <a:ea typeface="Century Gothic"/>
                <a:cs typeface="Century Gothic"/>
                <a:sym typeface="Century Gothic"/>
              </a:rPr>
              <a:t>no fornecimento de oxigénio</a:t>
            </a:r>
            <a:r>
              <a:rPr b="0" i="0" lang="en" sz="1050" u="none" cap="none" strike="noStrike">
                <a:solidFill>
                  <a:schemeClr val="dk2"/>
                </a:solidFill>
                <a:latin typeface="Century Gothic"/>
                <a:ea typeface="Century Gothic"/>
                <a:cs typeface="Century Gothic"/>
                <a:sym typeface="Century Gothic"/>
              </a:rPr>
              <a:t>.</a:t>
            </a:r>
            <a:endParaRPr/>
          </a:p>
          <a:p>
            <a:pPr indent="-274320" lvl="0" marL="274320" marR="0" rtl="0" algn="l">
              <a:lnSpc>
                <a:spcPct val="100000"/>
              </a:lnSpc>
              <a:spcBef>
                <a:spcPts val="400"/>
              </a:spcBef>
              <a:spcAft>
                <a:spcPts val="0"/>
              </a:spcAft>
              <a:buClr>
                <a:schemeClr val="dk2"/>
              </a:buClr>
              <a:buSzPts val="1200"/>
              <a:buFont typeface="Century Gothic"/>
              <a:buChar char="●"/>
            </a:pPr>
            <a:r>
              <a:rPr b="1" i="0" lang="en" sz="1050" u="none" cap="none" strike="noStrike">
                <a:solidFill>
                  <a:schemeClr val="dk2"/>
                </a:solidFill>
                <a:latin typeface="Century Gothic"/>
                <a:ea typeface="Century Gothic"/>
                <a:cs typeface="Century Gothic"/>
                <a:sym typeface="Century Gothic"/>
              </a:rPr>
              <a:t>Perdas </a:t>
            </a:r>
            <a:r>
              <a:rPr b="0" i="0" lang="en" sz="1050" u="none" cap="none" strike="noStrike">
                <a:solidFill>
                  <a:schemeClr val="dk2"/>
                </a:solidFill>
                <a:latin typeface="Century Gothic"/>
                <a:ea typeface="Century Gothic"/>
                <a:cs typeface="Century Gothic"/>
                <a:sym typeface="Century Gothic"/>
              </a:rPr>
              <a:t>significativas </a:t>
            </a:r>
            <a:r>
              <a:rPr b="1" i="0" lang="en" sz="1050" u="none" cap="none" strike="noStrike">
                <a:solidFill>
                  <a:schemeClr val="dk2"/>
                </a:solidFill>
                <a:latin typeface="Century Gothic"/>
                <a:ea typeface="Century Gothic"/>
                <a:cs typeface="Century Gothic"/>
                <a:sym typeface="Century Gothic"/>
              </a:rPr>
              <a:t>de investimento</a:t>
            </a:r>
            <a:r>
              <a:rPr b="0" i="0" lang="en" sz="1050" u="none" cap="none" strike="noStrike">
                <a:solidFill>
                  <a:schemeClr val="dk2"/>
                </a:solidFill>
                <a:latin typeface="Century Gothic"/>
                <a:ea typeface="Century Gothic"/>
                <a:cs typeface="Century Gothic"/>
                <a:sym typeface="Century Gothic"/>
              </a:rPr>
              <a:t>.</a:t>
            </a:r>
            <a:endParaRPr b="0" i="0" sz="1050" u="none" cap="none" strike="noStrike">
              <a:solidFill>
                <a:schemeClr val="dk2"/>
              </a:solidFill>
              <a:highlight>
                <a:srgbClr val="00FF00"/>
              </a:highlight>
              <a:latin typeface="Century Gothic"/>
              <a:ea typeface="Century Gothic"/>
              <a:cs typeface="Century Gothic"/>
              <a:sym typeface="Century Gothic"/>
            </a:endParaRPr>
          </a:p>
          <a:p>
            <a:pPr indent="-274320" lvl="0" marL="274320" marR="0" rtl="0" algn="l">
              <a:lnSpc>
                <a:spcPct val="100000"/>
              </a:lnSpc>
              <a:spcBef>
                <a:spcPts val="400"/>
              </a:spcBef>
              <a:spcAft>
                <a:spcPts val="0"/>
              </a:spcAft>
              <a:buClr>
                <a:schemeClr val="dk2"/>
              </a:buClr>
              <a:buSzPts val="1200"/>
              <a:buFont typeface="Century Gothic"/>
              <a:buChar char="●"/>
            </a:pPr>
            <a:r>
              <a:rPr b="1" i="0" lang="en" sz="1050" u="none" cap="none" strike="noStrike">
                <a:solidFill>
                  <a:schemeClr val="dk2"/>
                </a:solidFill>
                <a:latin typeface="Century Gothic"/>
                <a:ea typeface="Century Gothic"/>
                <a:cs typeface="Century Gothic"/>
                <a:sym typeface="Century Gothic"/>
              </a:rPr>
              <a:t>Dependência </a:t>
            </a:r>
            <a:r>
              <a:rPr b="0" i="0" lang="en" sz="1050" u="none" cap="none" strike="noStrike">
                <a:solidFill>
                  <a:schemeClr val="dk2"/>
                </a:solidFill>
                <a:latin typeface="Century Gothic"/>
                <a:ea typeface="Century Gothic"/>
                <a:cs typeface="Century Gothic"/>
                <a:sym typeface="Century Gothic"/>
              </a:rPr>
              <a:t>de fontes </a:t>
            </a:r>
            <a:r>
              <a:rPr b="1" i="0" lang="en" sz="1050" u="none" cap="none" strike="noStrike">
                <a:solidFill>
                  <a:schemeClr val="dk2"/>
                </a:solidFill>
                <a:latin typeface="Century Gothic"/>
                <a:ea typeface="Century Gothic"/>
                <a:cs typeface="Century Gothic"/>
                <a:sym typeface="Century Gothic"/>
              </a:rPr>
              <a:t>comerciais </a:t>
            </a:r>
            <a:r>
              <a:rPr b="0" i="0" lang="en" sz="1050" u="none" cap="none" strike="noStrike">
                <a:solidFill>
                  <a:schemeClr val="dk2"/>
                </a:solidFill>
                <a:latin typeface="Century Gothic"/>
                <a:ea typeface="Century Gothic"/>
                <a:cs typeface="Century Gothic"/>
                <a:sym typeface="Century Gothic"/>
              </a:rPr>
              <a:t>de O2 dispendiosas em caso de avaria das estações de PSA.</a:t>
            </a:r>
            <a:endParaRPr/>
          </a:p>
          <a:p>
            <a:pPr indent="-274320" lvl="0" marL="274320" marR="0" rtl="0" algn="l">
              <a:lnSpc>
                <a:spcPct val="100000"/>
              </a:lnSpc>
              <a:spcBef>
                <a:spcPts val="400"/>
              </a:spcBef>
              <a:spcAft>
                <a:spcPts val="0"/>
              </a:spcAft>
              <a:buClr>
                <a:schemeClr val="dk2"/>
              </a:buClr>
              <a:buSzPts val="1200"/>
              <a:buFont typeface="Century Gothic"/>
              <a:buChar char="●"/>
            </a:pPr>
            <a:r>
              <a:rPr b="1" i="0" lang="en" sz="1050" u="none" cap="none" strike="noStrike">
                <a:solidFill>
                  <a:schemeClr val="dk2"/>
                </a:solidFill>
                <a:latin typeface="Century Gothic"/>
                <a:ea typeface="Century Gothic"/>
                <a:cs typeface="Century Gothic"/>
                <a:sym typeface="Century Gothic"/>
              </a:rPr>
              <a:t>Dependência </a:t>
            </a:r>
            <a:r>
              <a:rPr b="0" i="0" lang="en" sz="1050" u="none" cap="none" strike="noStrike">
                <a:solidFill>
                  <a:schemeClr val="dk2"/>
                </a:solidFill>
                <a:latin typeface="Century Gothic"/>
                <a:ea typeface="Century Gothic"/>
                <a:cs typeface="Century Gothic"/>
                <a:sym typeface="Century Gothic"/>
              </a:rPr>
              <a:t>de contratos de serviços.</a:t>
            </a:r>
            <a:endParaRPr/>
          </a:p>
          <a:p>
            <a:pPr indent="-274320" lvl="0" marL="274320" marR="0" rtl="0" algn="l">
              <a:lnSpc>
                <a:spcPct val="100000"/>
              </a:lnSpc>
              <a:spcBef>
                <a:spcPts val="400"/>
              </a:spcBef>
              <a:spcAft>
                <a:spcPts val="400"/>
              </a:spcAft>
              <a:buClr>
                <a:schemeClr val="dk2"/>
              </a:buClr>
              <a:buSzPts val="1200"/>
              <a:buFont typeface="Century Gothic"/>
              <a:buChar char="●"/>
            </a:pPr>
            <a:r>
              <a:rPr b="1" i="0" lang="en" sz="1050" u="none" cap="none" strike="noStrike">
                <a:solidFill>
                  <a:schemeClr val="dk2"/>
                </a:solidFill>
                <a:latin typeface="Century Gothic"/>
                <a:ea typeface="Century Gothic"/>
                <a:cs typeface="Century Gothic"/>
                <a:sym typeface="Century Gothic"/>
              </a:rPr>
              <a:t>Impossibilidade de efetuar a manutenção </a:t>
            </a:r>
            <a:r>
              <a:rPr b="0" i="0" lang="en" sz="1050" u="none" cap="none" strike="noStrike">
                <a:solidFill>
                  <a:schemeClr val="dk2"/>
                </a:solidFill>
                <a:latin typeface="Century Gothic"/>
                <a:ea typeface="Century Gothic"/>
                <a:cs typeface="Century Gothic"/>
                <a:sym typeface="Century Gothic"/>
              </a:rPr>
              <a:t>após o termo do contrato de serviço.</a:t>
            </a:r>
            <a:endParaRPr/>
          </a:p>
        </p:txBody>
      </p:sp>
      <p:sp>
        <p:nvSpPr>
          <p:cNvPr id="106" name="Google Shape;106;p4"/>
          <p:cNvSpPr txBox="1"/>
          <p:nvPr/>
        </p:nvSpPr>
        <p:spPr>
          <a:xfrm>
            <a:off x="234900" y="642625"/>
            <a:ext cx="2986500" cy="431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600"/>
              <a:buFont typeface="Arial"/>
              <a:buNone/>
            </a:pPr>
            <a:r>
              <a:rPr b="0" i="0" lang="en" sz="1600" u="none" cap="none" strike="noStrike">
                <a:solidFill>
                  <a:srgbClr val="595959"/>
                </a:solidFill>
                <a:latin typeface="Oswald Medium"/>
                <a:ea typeface="Oswald Medium"/>
                <a:cs typeface="Oswald Medium"/>
                <a:sym typeface="Oswald Medium"/>
              </a:rPr>
              <a:t>A situação</a:t>
            </a:r>
            <a:endParaRPr/>
          </a:p>
        </p:txBody>
      </p:sp>
      <p:sp>
        <p:nvSpPr>
          <p:cNvPr id="107" name="Google Shape;107;p4"/>
          <p:cNvSpPr txBox="1"/>
          <p:nvPr/>
        </p:nvSpPr>
        <p:spPr>
          <a:xfrm>
            <a:off x="3386850" y="649775"/>
            <a:ext cx="3093000" cy="431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600"/>
              <a:buFont typeface="Arial"/>
              <a:buNone/>
            </a:pPr>
            <a:r>
              <a:rPr b="0" i="0" lang="en" sz="1600" u="none" cap="none" strike="noStrike">
                <a:solidFill>
                  <a:srgbClr val="595959"/>
                </a:solidFill>
                <a:latin typeface="Oswald Medium"/>
                <a:ea typeface="Oswald Medium"/>
                <a:cs typeface="Oswald Medium"/>
                <a:sym typeface="Oswald Medium"/>
              </a:rPr>
              <a:t>Consequências observadas</a:t>
            </a:r>
            <a:endParaRPr/>
          </a:p>
        </p:txBody>
      </p:sp>
      <p:sp>
        <p:nvSpPr>
          <p:cNvPr id="108" name="Google Shape;108;p4"/>
          <p:cNvSpPr txBox="1"/>
          <p:nvPr/>
        </p:nvSpPr>
        <p:spPr>
          <a:xfrm>
            <a:off x="6538800" y="622025"/>
            <a:ext cx="2366400" cy="431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600"/>
              <a:buFont typeface="Arial"/>
              <a:buNone/>
            </a:pPr>
            <a:r>
              <a:rPr b="0" i="0" lang="en" sz="1600" u="none" cap="none" strike="noStrike">
                <a:solidFill>
                  <a:srgbClr val="595959"/>
                </a:solidFill>
                <a:latin typeface="Oswald Medium"/>
                <a:ea typeface="Oswald Medium"/>
                <a:cs typeface="Oswald Medium"/>
                <a:sym typeface="Oswald Medium"/>
              </a:rPr>
              <a:t>A nossa recomendação</a:t>
            </a:r>
            <a:endParaRPr/>
          </a:p>
        </p:txBody>
      </p:sp>
      <p:pic>
        <p:nvPicPr>
          <p:cNvPr id="109" name="Google Shape;109;p4"/>
          <p:cNvPicPr preferRelativeResize="0"/>
          <p:nvPr/>
        </p:nvPicPr>
        <p:blipFill rotWithShape="1">
          <a:blip r:embed="rId3">
            <a:alphaModFix/>
          </a:blip>
          <a:srcRect b="0" l="0" r="0" t="0"/>
          <a:stretch/>
        </p:blipFill>
        <p:spPr>
          <a:xfrm>
            <a:off x="6658794" y="2993662"/>
            <a:ext cx="685800" cy="685800"/>
          </a:xfrm>
          <a:prstGeom prst="rect">
            <a:avLst/>
          </a:prstGeom>
          <a:noFill/>
          <a:ln>
            <a:noFill/>
          </a:ln>
        </p:spPr>
      </p:pic>
      <p:pic>
        <p:nvPicPr>
          <p:cNvPr id="110" name="Google Shape;110;p4"/>
          <p:cNvPicPr preferRelativeResize="0"/>
          <p:nvPr/>
        </p:nvPicPr>
        <p:blipFill rotWithShape="1">
          <a:blip r:embed="rId4">
            <a:alphaModFix/>
          </a:blip>
          <a:srcRect b="0" l="0" r="0" t="0"/>
          <a:stretch/>
        </p:blipFill>
        <p:spPr>
          <a:xfrm>
            <a:off x="6658800" y="2088437"/>
            <a:ext cx="685800" cy="685800"/>
          </a:xfrm>
          <a:prstGeom prst="rect">
            <a:avLst/>
          </a:prstGeom>
          <a:noFill/>
          <a:ln>
            <a:noFill/>
          </a:ln>
        </p:spPr>
      </p:pic>
      <p:pic>
        <p:nvPicPr>
          <p:cNvPr id="111" name="Google Shape;111;p4"/>
          <p:cNvPicPr preferRelativeResize="0"/>
          <p:nvPr/>
        </p:nvPicPr>
        <p:blipFill rotWithShape="1">
          <a:blip r:embed="rId5">
            <a:alphaModFix/>
          </a:blip>
          <a:srcRect b="0" l="0" r="0" t="0"/>
          <a:stretch/>
        </p:blipFill>
        <p:spPr>
          <a:xfrm>
            <a:off x="6658793" y="3898875"/>
            <a:ext cx="685800" cy="685800"/>
          </a:xfrm>
          <a:prstGeom prst="rect">
            <a:avLst/>
          </a:prstGeom>
          <a:noFill/>
          <a:ln>
            <a:noFill/>
          </a:ln>
        </p:spPr>
      </p:pic>
      <p:sp>
        <p:nvSpPr>
          <p:cNvPr id="112" name="Google Shape;112;p4"/>
          <p:cNvSpPr txBox="1"/>
          <p:nvPr/>
        </p:nvSpPr>
        <p:spPr>
          <a:xfrm>
            <a:off x="6672000" y="1084325"/>
            <a:ext cx="2319600" cy="1195169"/>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1" i="0" lang="en" sz="900" u="none" cap="none" strike="noStrike">
                <a:solidFill>
                  <a:schemeClr val="dk2"/>
                </a:solidFill>
                <a:latin typeface="Century Gothic"/>
                <a:ea typeface="Century Gothic"/>
                <a:cs typeface="Century Gothic"/>
                <a:sym typeface="Century Gothic"/>
              </a:rPr>
              <a:t>Formação e reforço das capacidades </a:t>
            </a:r>
            <a:endParaRPr/>
          </a:p>
          <a:p>
            <a:pPr indent="0" lvl="0" marL="0" marR="0" rtl="0" algn="l">
              <a:lnSpc>
                <a:spcPct val="100000"/>
              </a:lnSpc>
              <a:spcBef>
                <a:spcPts val="400"/>
              </a:spcBef>
              <a:spcAft>
                <a:spcPts val="1000"/>
              </a:spcAft>
              <a:buClr>
                <a:srgbClr val="000000"/>
              </a:buClr>
              <a:buSzPts val="1000"/>
              <a:buFont typeface="Arial"/>
              <a:buNone/>
            </a:pPr>
            <a:r>
              <a:rPr b="0" i="0" lang="en" sz="900" u="none" cap="none" strike="noStrike">
                <a:solidFill>
                  <a:schemeClr val="dk2"/>
                </a:solidFill>
                <a:latin typeface="Century Gothic"/>
                <a:ea typeface="Century Gothic"/>
                <a:cs typeface="Century Gothic"/>
                <a:sym typeface="Century Gothic"/>
              </a:rPr>
              <a:t>Os sistemas de saúde com conhecimento interno sobre as estações de PSA </a:t>
            </a:r>
            <a:r>
              <a:rPr b="1" i="0" lang="en" sz="900" u="none" cap="none" strike="noStrike">
                <a:solidFill>
                  <a:schemeClr val="dk2"/>
                </a:solidFill>
                <a:latin typeface="Century Gothic"/>
                <a:ea typeface="Century Gothic"/>
                <a:cs typeface="Century Gothic"/>
                <a:sym typeface="Century Gothic"/>
              </a:rPr>
              <a:t>mantêm o acesso ao oxigénio </a:t>
            </a:r>
            <a:r>
              <a:rPr b="0" i="0" lang="en" sz="900" u="none" cap="none" strike="noStrike">
                <a:solidFill>
                  <a:schemeClr val="dk2"/>
                </a:solidFill>
                <a:latin typeface="Century Gothic"/>
                <a:ea typeface="Century Gothic"/>
                <a:cs typeface="Century Gothic"/>
                <a:sym typeface="Century Gothic"/>
              </a:rPr>
              <a:t>porque estão </a:t>
            </a:r>
            <a:r>
              <a:rPr b="1" i="0" lang="en" sz="900" u="none" cap="none" strike="noStrike">
                <a:solidFill>
                  <a:schemeClr val="dk2"/>
                </a:solidFill>
                <a:latin typeface="Century Gothic"/>
                <a:ea typeface="Century Gothic"/>
                <a:cs typeface="Century Gothic"/>
                <a:sym typeface="Century Gothic"/>
              </a:rPr>
              <a:t>muito mais bem posicionados para o fazer:</a:t>
            </a:r>
            <a:endParaRPr b="1" i="0" sz="900" u="none" cap="none" strike="noStrike">
              <a:solidFill>
                <a:srgbClr val="000000"/>
              </a:solidFill>
              <a:latin typeface="Arial"/>
              <a:ea typeface="Arial"/>
              <a:cs typeface="Arial"/>
              <a:sym typeface="Arial"/>
            </a:endParaRPr>
          </a:p>
        </p:txBody>
      </p:sp>
      <p:sp>
        <p:nvSpPr>
          <p:cNvPr id="113" name="Google Shape;113;p4"/>
          <p:cNvSpPr txBox="1"/>
          <p:nvPr/>
        </p:nvSpPr>
        <p:spPr>
          <a:xfrm>
            <a:off x="7450063" y="3142249"/>
            <a:ext cx="1355100" cy="692467"/>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200"/>
              </a:spcAft>
              <a:buClr>
                <a:srgbClr val="000000"/>
              </a:buClr>
              <a:buSzPts val="1000"/>
              <a:buFont typeface="Arial"/>
              <a:buNone/>
            </a:pPr>
            <a:r>
              <a:rPr b="1" i="0" lang="en" sz="1000" u="none" cap="none" strike="noStrike">
                <a:solidFill>
                  <a:schemeClr val="dk2"/>
                </a:solidFill>
                <a:latin typeface="Century Gothic"/>
                <a:ea typeface="Century Gothic"/>
                <a:cs typeface="Century Gothic"/>
                <a:sym typeface="Century Gothic"/>
              </a:rPr>
              <a:t>Gerir os contratos de serviço</a:t>
            </a:r>
            <a:endParaRPr b="0" i="0" sz="1000" u="none" cap="none" strike="noStrike">
              <a:solidFill>
                <a:srgbClr val="000000"/>
              </a:solidFill>
              <a:latin typeface="Arial"/>
              <a:ea typeface="Arial"/>
              <a:cs typeface="Arial"/>
              <a:sym typeface="Arial"/>
            </a:endParaRPr>
          </a:p>
        </p:txBody>
      </p:sp>
      <p:sp>
        <p:nvSpPr>
          <p:cNvPr id="114" name="Google Shape;114;p4"/>
          <p:cNvSpPr txBox="1"/>
          <p:nvPr/>
        </p:nvSpPr>
        <p:spPr>
          <a:xfrm>
            <a:off x="7450063" y="2042774"/>
            <a:ext cx="1355100" cy="104641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200"/>
              </a:spcAft>
              <a:buClr>
                <a:srgbClr val="000000"/>
              </a:buClr>
              <a:buSzPts val="1000"/>
              <a:buFont typeface="Arial"/>
              <a:buNone/>
            </a:pPr>
            <a:r>
              <a:rPr b="1" i="0" lang="en" sz="1000" u="none" cap="none" strike="noStrike">
                <a:solidFill>
                  <a:schemeClr val="dk2"/>
                </a:solidFill>
                <a:latin typeface="Century Gothic"/>
                <a:ea typeface="Century Gothic"/>
                <a:cs typeface="Century Gothic"/>
                <a:sym typeface="Century Gothic"/>
              </a:rPr>
              <a:t>Abordar o o problema do fraco desempenho da estação de PSA</a:t>
            </a:r>
            <a:endParaRPr b="0" i="0" sz="1000" u="none" cap="none" strike="noStrike">
              <a:solidFill>
                <a:srgbClr val="000000"/>
              </a:solidFill>
              <a:latin typeface="Arial"/>
              <a:ea typeface="Arial"/>
              <a:cs typeface="Arial"/>
              <a:sym typeface="Arial"/>
            </a:endParaRPr>
          </a:p>
        </p:txBody>
      </p:sp>
      <p:sp>
        <p:nvSpPr>
          <p:cNvPr id="115" name="Google Shape;115;p4"/>
          <p:cNvSpPr txBox="1"/>
          <p:nvPr/>
        </p:nvSpPr>
        <p:spPr>
          <a:xfrm>
            <a:off x="7350163" y="3817300"/>
            <a:ext cx="1554900" cy="1223382"/>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200"/>
              </a:spcAft>
              <a:buClr>
                <a:srgbClr val="000000"/>
              </a:buClr>
              <a:buSzPts val="1000"/>
              <a:buFont typeface="Arial"/>
              <a:buNone/>
            </a:pPr>
            <a:r>
              <a:rPr b="1" i="0" lang="en" sz="1000" u="none" cap="none" strike="noStrike">
                <a:solidFill>
                  <a:schemeClr val="dk2"/>
                </a:solidFill>
                <a:latin typeface="Century Gothic"/>
                <a:ea typeface="Century Gothic"/>
                <a:cs typeface="Century Gothic"/>
                <a:sym typeface="Century Gothic"/>
              </a:rPr>
              <a:t>Continuar a manutenção da estação de PSA após o fim do contrato de serviço</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5"/>
          <p:cNvSpPr txBox="1"/>
          <p:nvPr>
            <p:ph idx="1" type="body"/>
          </p:nvPr>
        </p:nvSpPr>
        <p:spPr>
          <a:xfrm>
            <a:off x="311700" y="712925"/>
            <a:ext cx="8520600" cy="1081804"/>
          </a:xfrm>
          <a:prstGeom prst="rect">
            <a:avLst/>
          </a:prstGeom>
          <a:noFill/>
          <a:ln>
            <a:noFill/>
          </a:ln>
        </p:spPr>
        <p:txBody>
          <a:bodyPr anchorCtr="0" anchor="t" bIns="91425" lIns="0" spcFirstLastPara="1" rIns="0" wrap="square" tIns="91425">
            <a:spAutoFit/>
          </a:bodyPr>
          <a:lstStyle/>
          <a:p>
            <a:pPr indent="0" lvl="0" marL="0" rtl="0" algn="l">
              <a:lnSpc>
                <a:spcPct val="115000"/>
              </a:lnSpc>
              <a:spcBef>
                <a:spcPts val="0"/>
              </a:spcBef>
              <a:spcAft>
                <a:spcPts val="1200"/>
              </a:spcAft>
              <a:buSzPts val="1400"/>
              <a:buNone/>
            </a:pPr>
            <a:r>
              <a:rPr lang="en">
                <a:solidFill>
                  <a:schemeClr val="dk2"/>
                </a:solidFill>
              </a:rPr>
              <a:t>A BHI desenvolveu um currículo </a:t>
            </a:r>
            <a:r>
              <a:rPr b="1" lang="en">
                <a:solidFill>
                  <a:schemeClr val="dk2"/>
                </a:solidFill>
              </a:rPr>
              <a:t>de formação em estações de PSA e fornecimento de oxigénio </a:t>
            </a:r>
            <a:r>
              <a:rPr lang="en">
                <a:solidFill>
                  <a:schemeClr val="dk2"/>
                </a:solidFill>
              </a:rPr>
              <a:t>no </a:t>
            </a:r>
            <a:r>
              <a:rPr b="1" lang="en">
                <a:solidFill>
                  <a:schemeClr val="dk2"/>
                </a:solidFill>
              </a:rPr>
              <a:t>início de 2022</a:t>
            </a:r>
            <a:r>
              <a:rPr lang="en">
                <a:solidFill>
                  <a:schemeClr val="dk2"/>
                </a:solidFill>
              </a:rPr>
              <a:t>. Até à data, a BHI já formou </a:t>
            </a:r>
            <a:r>
              <a:rPr b="1" lang="en">
                <a:solidFill>
                  <a:schemeClr val="dk2"/>
                </a:solidFill>
              </a:rPr>
              <a:t>mais de 1000 engenheiros biomédicos, técnicos, e pessoal de manutenção de estações. </a:t>
            </a:r>
            <a:endParaRPr/>
          </a:p>
        </p:txBody>
      </p:sp>
      <p:sp>
        <p:nvSpPr>
          <p:cNvPr id="121" name="Google Shape;121;p5"/>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3000"/>
              <a:buNone/>
            </a:pPr>
            <a:r>
              <a:rPr lang="en"/>
              <a:t>Programa de Oxigénio Medicinal da BHI</a:t>
            </a:r>
            <a:endParaRPr/>
          </a:p>
        </p:txBody>
      </p:sp>
      <p:sp>
        <p:nvSpPr>
          <p:cNvPr id="122" name="Google Shape;122;p5"/>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123" name="Google Shape;123;p5"/>
          <p:cNvSpPr txBox="1"/>
          <p:nvPr/>
        </p:nvSpPr>
        <p:spPr>
          <a:xfrm>
            <a:off x="311699" y="1635035"/>
            <a:ext cx="5271977" cy="3159296"/>
          </a:xfrm>
          <a:prstGeom prst="rect">
            <a:avLst/>
          </a:prstGeom>
          <a:noFill/>
          <a:ln>
            <a:noFill/>
          </a:ln>
        </p:spPr>
        <p:txBody>
          <a:bodyPr anchorCtr="0" anchor="t" bIns="91425" lIns="0" spcFirstLastPara="1" rIns="91425" wrap="square" tIns="91425">
            <a:spAutoFit/>
          </a:bodyPr>
          <a:lstStyle/>
          <a:p>
            <a:pPr indent="0" lvl="0" marL="0" marR="0" rtl="0" algn="l">
              <a:lnSpc>
                <a:spcPct val="115000"/>
              </a:lnSpc>
              <a:spcBef>
                <a:spcPts val="0"/>
              </a:spcBef>
              <a:spcAft>
                <a:spcPts val="0"/>
              </a:spcAft>
              <a:buClr>
                <a:srgbClr val="000000"/>
              </a:buClr>
              <a:buSzPts val="1400"/>
              <a:buFont typeface="Arial"/>
              <a:buNone/>
            </a:pPr>
            <a:r>
              <a:rPr b="0" i="0" lang="en" sz="1400" u="none" cap="none" strike="noStrike">
                <a:solidFill>
                  <a:schemeClr val="dk2"/>
                </a:solidFill>
                <a:latin typeface="Century Gothic"/>
                <a:ea typeface="Century Gothic"/>
                <a:cs typeface="Century Gothic"/>
                <a:sym typeface="Century Gothic"/>
              </a:rPr>
              <a:t>A BHI ministrou formação no </a:t>
            </a:r>
            <a:r>
              <a:rPr b="1" i="0" lang="en" sz="1400" u="none" cap="none" strike="noStrike">
                <a:solidFill>
                  <a:schemeClr val="dk2"/>
                </a:solidFill>
                <a:latin typeface="Century Gothic"/>
                <a:ea typeface="Century Gothic"/>
                <a:cs typeface="Century Gothic"/>
                <a:sym typeface="Century Gothic"/>
              </a:rPr>
              <a:t>Burkina Faso, </a:t>
            </a:r>
            <a:r>
              <a:rPr b="0" i="0" lang="en" sz="1400" u="none" cap="none" strike="noStrike">
                <a:solidFill>
                  <a:schemeClr val="dk2"/>
                </a:solidFill>
                <a:latin typeface="Century Gothic"/>
                <a:ea typeface="Century Gothic"/>
                <a:cs typeface="Century Gothic"/>
                <a:sym typeface="Century Gothic"/>
              </a:rPr>
              <a:t>nos </a:t>
            </a:r>
            <a:r>
              <a:rPr b="1" i="0" lang="en" sz="1400" u="none" cap="none" strike="noStrike">
                <a:solidFill>
                  <a:schemeClr val="dk2"/>
                </a:solidFill>
                <a:latin typeface="Century Gothic"/>
                <a:ea typeface="Century Gothic"/>
                <a:cs typeface="Century Gothic"/>
                <a:sym typeface="Century Gothic"/>
              </a:rPr>
              <a:t>Camarões, </a:t>
            </a:r>
            <a:r>
              <a:rPr b="0" i="0" lang="en" sz="1400" u="none" cap="none" strike="noStrike">
                <a:solidFill>
                  <a:schemeClr val="dk2"/>
                </a:solidFill>
                <a:latin typeface="Century Gothic"/>
                <a:ea typeface="Century Gothic"/>
                <a:cs typeface="Century Gothic"/>
                <a:sym typeface="Century Gothic"/>
              </a:rPr>
              <a:t>na </a:t>
            </a:r>
            <a:r>
              <a:rPr b="1" i="0" lang="en" sz="1400" u="none" cap="none" strike="noStrike">
                <a:solidFill>
                  <a:schemeClr val="dk2"/>
                </a:solidFill>
                <a:latin typeface="Century Gothic"/>
                <a:ea typeface="Century Gothic"/>
                <a:cs typeface="Century Gothic"/>
                <a:sym typeface="Century Gothic"/>
              </a:rPr>
              <a:t>Guiné</a:t>
            </a:r>
            <a:r>
              <a:rPr b="0" i="0" lang="en" sz="1400" u="none" cap="none" strike="noStrike">
                <a:solidFill>
                  <a:schemeClr val="dk2"/>
                </a:solidFill>
                <a:latin typeface="Century Gothic"/>
                <a:ea typeface="Century Gothic"/>
                <a:cs typeface="Century Gothic"/>
                <a:sym typeface="Century Gothic"/>
              </a:rPr>
              <a:t>,</a:t>
            </a:r>
            <a:r>
              <a:rPr b="1" i="0" lang="en" sz="1400" u="none" cap="none" strike="noStrike">
                <a:solidFill>
                  <a:schemeClr val="dk2"/>
                </a:solidFill>
                <a:latin typeface="Century Gothic"/>
                <a:ea typeface="Century Gothic"/>
                <a:cs typeface="Century Gothic"/>
                <a:sym typeface="Century Gothic"/>
              </a:rPr>
              <a:t> </a:t>
            </a:r>
            <a:r>
              <a:rPr b="0" i="0" lang="en" sz="1400" u="none" cap="none" strike="noStrike">
                <a:solidFill>
                  <a:schemeClr val="dk2"/>
                </a:solidFill>
                <a:latin typeface="Century Gothic"/>
                <a:ea typeface="Century Gothic"/>
                <a:cs typeface="Century Gothic"/>
                <a:sym typeface="Century Gothic"/>
              </a:rPr>
              <a:t>no </a:t>
            </a:r>
            <a:r>
              <a:rPr b="1" i="0" lang="en" sz="1400" u="none" cap="none" strike="noStrike">
                <a:solidFill>
                  <a:schemeClr val="dk2"/>
                </a:solidFill>
                <a:latin typeface="Century Gothic"/>
                <a:ea typeface="Century Gothic"/>
                <a:cs typeface="Century Gothic"/>
                <a:sym typeface="Century Gothic"/>
              </a:rPr>
              <a:t>Lesoto</a:t>
            </a:r>
            <a:r>
              <a:rPr b="0" i="0" lang="en" sz="1400" u="none" cap="none" strike="noStrike">
                <a:solidFill>
                  <a:schemeClr val="dk2"/>
                </a:solidFill>
                <a:latin typeface="Century Gothic"/>
                <a:ea typeface="Century Gothic"/>
                <a:cs typeface="Century Gothic"/>
                <a:sym typeface="Century Gothic"/>
              </a:rPr>
              <a:t>, na</a:t>
            </a:r>
            <a:r>
              <a:rPr b="1" i="0" lang="en" sz="1400" u="none" cap="none" strike="noStrike">
                <a:solidFill>
                  <a:schemeClr val="dk2"/>
                </a:solidFill>
                <a:latin typeface="Century Gothic"/>
                <a:ea typeface="Century Gothic"/>
                <a:cs typeface="Century Gothic"/>
                <a:sym typeface="Century Gothic"/>
              </a:rPr>
              <a:t> Libéria</a:t>
            </a:r>
            <a:r>
              <a:rPr b="0" i="0" lang="en" sz="1400" u="none" cap="none" strike="noStrike">
                <a:solidFill>
                  <a:schemeClr val="dk2"/>
                </a:solidFill>
                <a:latin typeface="Century Gothic"/>
                <a:ea typeface="Century Gothic"/>
                <a:cs typeface="Century Gothic"/>
                <a:sym typeface="Century Gothic"/>
              </a:rPr>
              <a:t>,</a:t>
            </a:r>
            <a:r>
              <a:rPr b="1" i="0" lang="en" sz="1400" u="none" cap="none" strike="noStrike">
                <a:solidFill>
                  <a:schemeClr val="dk2"/>
                </a:solidFill>
                <a:latin typeface="Century Gothic"/>
                <a:ea typeface="Century Gothic"/>
                <a:cs typeface="Century Gothic"/>
                <a:sym typeface="Century Gothic"/>
              </a:rPr>
              <a:t> </a:t>
            </a:r>
            <a:r>
              <a:rPr b="0" i="0" lang="en" sz="1400" u="none" cap="none" strike="noStrike">
                <a:solidFill>
                  <a:schemeClr val="dk2"/>
                </a:solidFill>
                <a:latin typeface="Century Gothic"/>
                <a:ea typeface="Century Gothic"/>
                <a:cs typeface="Century Gothic"/>
                <a:sym typeface="Century Gothic"/>
              </a:rPr>
              <a:t>no</a:t>
            </a:r>
            <a:r>
              <a:rPr b="1" i="0" lang="en" sz="1400" u="none" cap="none" strike="noStrike">
                <a:solidFill>
                  <a:schemeClr val="dk2"/>
                </a:solidFill>
                <a:latin typeface="Century Gothic"/>
                <a:ea typeface="Century Gothic"/>
                <a:cs typeface="Century Gothic"/>
                <a:sym typeface="Century Gothic"/>
              </a:rPr>
              <a:t> Mali</a:t>
            </a:r>
            <a:r>
              <a:rPr b="0" i="0" lang="en" sz="1400" u="none" cap="none" strike="noStrike">
                <a:solidFill>
                  <a:schemeClr val="dk2"/>
                </a:solidFill>
                <a:latin typeface="Century Gothic"/>
                <a:ea typeface="Century Gothic"/>
                <a:cs typeface="Century Gothic"/>
                <a:sym typeface="Century Gothic"/>
              </a:rPr>
              <a:t>,</a:t>
            </a:r>
            <a:r>
              <a:rPr b="1" i="0" lang="en" sz="1400" u="none" cap="none" strike="noStrike">
                <a:solidFill>
                  <a:schemeClr val="dk2"/>
                </a:solidFill>
                <a:latin typeface="Century Gothic"/>
                <a:ea typeface="Century Gothic"/>
                <a:cs typeface="Century Gothic"/>
                <a:sym typeface="Century Gothic"/>
              </a:rPr>
              <a:t> </a:t>
            </a:r>
            <a:r>
              <a:rPr b="0" i="0" lang="en" sz="1400" u="none" cap="none" strike="noStrike">
                <a:solidFill>
                  <a:schemeClr val="dk2"/>
                </a:solidFill>
                <a:latin typeface="Century Gothic"/>
                <a:ea typeface="Century Gothic"/>
                <a:cs typeface="Century Gothic"/>
                <a:sym typeface="Century Gothic"/>
              </a:rPr>
              <a:t>no</a:t>
            </a:r>
            <a:r>
              <a:rPr b="1" i="0" lang="en" sz="1400" u="none" cap="none" strike="noStrike">
                <a:solidFill>
                  <a:schemeClr val="dk2"/>
                </a:solidFill>
                <a:latin typeface="Century Gothic"/>
                <a:ea typeface="Century Gothic"/>
                <a:cs typeface="Century Gothic"/>
                <a:sym typeface="Century Gothic"/>
              </a:rPr>
              <a:t> Nepal</a:t>
            </a:r>
            <a:r>
              <a:rPr b="0" i="0" lang="en" sz="1400" u="none" cap="none" strike="noStrike">
                <a:solidFill>
                  <a:schemeClr val="dk2"/>
                </a:solidFill>
                <a:latin typeface="Century Gothic"/>
                <a:ea typeface="Century Gothic"/>
                <a:cs typeface="Century Gothic"/>
                <a:sym typeface="Century Gothic"/>
              </a:rPr>
              <a:t>,</a:t>
            </a:r>
            <a:r>
              <a:rPr b="1" i="0" lang="en" sz="1400" u="none" cap="none" strike="noStrike">
                <a:solidFill>
                  <a:schemeClr val="dk2"/>
                </a:solidFill>
                <a:latin typeface="Century Gothic"/>
                <a:ea typeface="Century Gothic"/>
                <a:cs typeface="Century Gothic"/>
                <a:sym typeface="Century Gothic"/>
              </a:rPr>
              <a:t> </a:t>
            </a:r>
            <a:r>
              <a:rPr b="0" i="0" lang="en" sz="1400" u="none" cap="none" strike="noStrike">
                <a:solidFill>
                  <a:schemeClr val="dk2"/>
                </a:solidFill>
                <a:latin typeface="Century Gothic"/>
                <a:ea typeface="Century Gothic"/>
                <a:cs typeface="Century Gothic"/>
                <a:sym typeface="Century Gothic"/>
              </a:rPr>
              <a:t>no</a:t>
            </a:r>
            <a:r>
              <a:rPr b="1" i="0" lang="en" sz="1400" u="none" cap="none" strike="noStrike">
                <a:solidFill>
                  <a:schemeClr val="dk2"/>
                </a:solidFill>
                <a:latin typeface="Century Gothic"/>
                <a:ea typeface="Century Gothic"/>
                <a:cs typeface="Century Gothic"/>
                <a:sym typeface="Century Gothic"/>
              </a:rPr>
              <a:t> Ruanda</a:t>
            </a:r>
            <a:r>
              <a:rPr b="0" i="0" lang="en" sz="1400" u="none" cap="none" strike="noStrike">
                <a:solidFill>
                  <a:schemeClr val="dk2"/>
                </a:solidFill>
                <a:latin typeface="Century Gothic"/>
                <a:ea typeface="Century Gothic"/>
                <a:cs typeface="Century Gothic"/>
                <a:sym typeface="Century Gothic"/>
              </a:rPr>
              <a:t>, na </a:t>
            </a:r>
            <a:r>
              <a:rPr b="1" i="0" lang="en" sz="1400" u="none" cap="none" strike="noStrike">
                <a:solidFill>
                  <a:schemeClr val="dk2"/>
                </a:solidFill>
                <a:latin typeface="Century Gothic"/>
                <a:ea typeface="Century Gothic"/>
                <a:cs typeface="Century Gothic"/>
                <a:sym typeface="Century Gothic"/>
              </a:rPr>
              <a:t>Serra Leoa</a:t>
            </a:r>
            <a:r>
              <a:rPr b="0" i="0" lang="en" sz="1400" u="none" cap="none" strike="noStrike">
                <a:solidFill>
                  <a:schemeClr val="dk2"/>
                </a:solidFill>
                <a:latin typeface="Century Gothic"/>
                <a:ea typeface="Century Gothic"/>
                <a:cs typeface="Century Gothic"/>
                <a:sym typeface="Century Gothic"/>
              </a:rPr>
              <a:t>,</a:t>
            </a:r>
            <a:r>
              <a:rPr b="1" i="0" lang="en" sz="1400" u="none" cap="none" strike="noStrike">
                <a:solidFill>
                  <a:schemeClr val="dk2"/>
                </a:solidFill>
                <a:latin typeface="Century Gothic"/>
                <a:ea typeface="Century Gothic"/>
                <a:cs typeface="Century Gothic"/>
                <a:sym typeface="Century Gothic"/>
              </a:rPr>
              <a:t> </a:t>
            </a:r>
            <a:r>
              <a:rPr b="0" i="0" lang="en" sz="1400" u="none" cap="none" strike="noStrike">
                <a:solidFill>
                  <a:schemeClr val="dk2"/>
                </a:solidFill>
                <a:latin typeface="Century Gothic"/>
                <a:ea typeface="Century Gothic"/>
                <a:cs typeface="Century Gothic"/>
                <a:sym typeface="Century Gothic"/>
              </a:rPr>
              <a:t>e no</a:t>
            </a:r>
            <a:r>
              <a:rPr b="1" i="0" lang="en" sz="1400" u="none" cap="none" strike="noStrike">
                <a:solidFill>
                  <a:schemeClr val="dk2"/>
                </a:solidFill>
                <a:latin typeface="Century Gothic"/>
                <a:ea typeface="Century Gothic"/>
                <a:cs typeface="Century Gothic"/>
                <a:sym typeface="Century Gothic"/>
              </a:rPr>
              <a:t> Sudão.</a:t>
            </a:r>
            <a:endParaRPr/>
          </a:p>
          <a:p>
            <a:pPr indent="0" lvl="0" marL="0" marR="0" rtl="0" algn="l">
              <a:lnSpc>
                <a:spcPct val="115000"/>
              </a:lnSpc>
              <a:spcBef>
                <a:spcPts val="1200"/>
              </a:spcBef>
              <a:spcAft>
                <a:spcPts val="0"/>
              </a:spcAft>
              <a:buClr>
                <a:srgbClr val="000000"/>
              </a:buClr>
              <a:buSzPts val="1400"/>
              <a:buFont typeface="Arial"/>
              <a:buNone/>
            </a:pPr>
            <a:r>
              <a:rPr b="0" i="0" lang="en" sz="1400" u="none" cap="none" strike="noStrike">
                <a:solidFill>
                  <a:schemeClr val="dk2"/>
                </a:solidFill>
                <a:latin typeface="Century Gothic"/>
                <a:ea typeface="Century Gothic"/>
                <a:cs typeface="Century Gothic"/>
                <a:sym typeface="Century Gothic"/>
              </a:rPr>
              <a:t>No âmbito do </a:t>
            </a:r>
            <a:r>
              <a:rPr b="1" i="0" lang="en" sz="1400" u="none" cap="none" strike="noStrike">
                <a:solidFill>
                  <a:srgbClr val="595959"/>
                </a:solidFill>
                <a:latin typeface="Century Gothic"/>
                <a:ea typeface="Century Gothic"/>
                <a:cs typeface="Century Gothic"/>
                <a:sym typeface="Century Gothic"/>
              </a:rPr>
              <a:t>Projeto BOXER</a:t>
            </a:r>
            <a:r>
              <a:rPr b="1" i="0" lang="en" sz="1400" u="none" cap="none" strike="noStrike">
                <a:solidFill>
                  <a:schemeClr val="dk2"/>
                </a:solidFill>
                <a:latin typeface="Century Gothic"/>
                <a:ea typeface="Century Gothic"/>
                <a:cs typeface="Century Gothic"/>
                <a:sym typeface="Century Gothic"/>
              </a:rPr>
              <a:t>, os beneficiários </a:t>
            </a:r>
            <a:r>
              <a:rPr b="0" i="0" lang="en" sz="1400" u="none" cap="none" strike="noStrike">
                <a:solidFill>
                  <a:schemeClr val="dk2"/>
                </a:solidFill>
                <a:latin typeface="Century Gothic"/>
                <a:ea typeface="Century Gothic"/>
                <a:cs typeface="Century Gothic"/>
                <a:sym typeface="Century Gothic"/>
              </a:rPr>
              <a:t>do </a:t>
            </a:r>
            <a:r>
              <a:rPr b="1" i="0" lang="en" sz="1400" u="none" cap="none" strike="noStrike">
                <a:solidFill>
                  <a:schemeClr val="dk2"/>
                </a:solidFill>
                <a:latin typeface="Century Gothic"/>
                <a:ea typeface="Century Gothic"/>
                <a:cs typeface="Century Gothic"/>
                <a:sym typeface="Century Gothic"/>
              </a:rPr>
              <a:t>C19RM </a:t>
            </a:r>
            <a:r>
              <a:rPr b="0" i="0" lang="en" sz="1400" u="none" cap="none" strike="noStrike">
                <a:solidFill>
                  <a:schemeClr val="dk2"/>
                </a:solidFill>
                <a:latin typeface="Century Gothic"/>
                <a:ea typeface="Century Gothic"/>
                <a:cs typeface="Century Gothic"/>
                <a:sym typeface="Century Gothic"/>
              </a:rPr>
              <a:t>podem receber</a:t>
            </a:r>
            <a:r>
              <a:rPr b="1" i="0" lang="en" sz="1400" u="none" cap="none" strike="noStrike">
                <a:solidFill>
                  <a:schemeClr val="dk2"/>
                </a:solidFill>
                <a:latin typeface="Century Gothic"/>
                <a:ea typeface="Century Gothic"/>
                <a:cs typeface="Century Gothic"/>
                <a:sym typeface="Century Gothic"/>
              </a:rPr>
              <a:t> três tipos de formação em oxigénio</a:t>
            </a:r>
            <a:r>
              <a:rPr b="0" i="0" lang="en" sz="1400" u="none" cap="none" strike="noStrike">
                <a:solidFill>
                  <a:srgbClr val="595959"/>
                </a:solidFill>
                <a:latin typeface="Century Gothic"/>
                <a:ea typeface="Century Gothic"/>
                <a:cs typeface="Century Gothic"/>
                <a:sym typeface="Century Gothic"/>
              </a:rPr>
              <a:t>:</a:t>
            </a:r>
            <a:endParaRPr/>
          </a:p>
          <a:p>
            <a:pPr indent="-317500" lvl="0" marL="457200" marR="0" rtl="0" algn="l">
              <a:lnSpc>
                <a:spcPct val="115000"/>
              </a:lnSpc>
              <a:spcBef>
                <a:spcPts val="1200"/>
              </a:spcBef>
              <a:spcAft>
                <a:spcPts val="0"/>
              </a:spcAft>
              <a:buClr>
                <a:schemeClr val="dk2"/>
              </a:buClr>
              <a:buSzPts val="1400"/>
              <a:buFont typeface="Century Gothic"/>
              <a:buAutoNum type="arabicPeriod"/>
            </a:pPr>
            <a:r>
              <a:rPr b="1" i="0" lang="en" sz="1400" u="none" cap="none" strike="noStrike">
                <a:solidFill>
                  <a:schemeClr val="dk2"/>
                </a:solidFill>
                <a:latin typeface="Century Gothic"/>
                <a:ea typeface="Century Gothic"/>
                <a:cs typeface="Century Gothic"/>
                <a:sym typeface="Century Gothic"/>
              </a:rPr>
              <a:t>Formação em gestão</a:t>
            </a:r>
            <a:endParaRPr/>
          </a:p>
          <a:p>
            <a:pPr indent="-317500" lvl="0" marL="457200" marR="0" rtl="0" algn="l">
              <a:lnSpc>
                <a:spcPct val="115000"/>
              </a:lnSpc>
              <a:spcBef>
                <a:spcPts val="0"/>
              </a:spcBef>
              <a:spcAft>
                <a:spcPts val="0"/>
              </a:spcAft>
              <a:buClr>
                <a:schemeClr val="dk2"/>
              </a:buClr>
              <a:buSzPts val="1400"/>
              <a:buFont typeface="Century Gothic"/>
              <a:buAutoNum type="arabicPeriod"/>
            </a:pPr>
            <a:r>
              <a:rPr b="1" i="0" lang="en" sz="1400" u="none" cap="none" strike="noStrike">
                <a:solidFill>
                  <a:schemeClr val="dk2"/>
                </a:solidFill>
                <a:latin typeface="Century Gothic"/>
                <a:ea typeface="Century Gothic"/>
                <a:cs typeface="Century Gothic"/>
                <a:sym typeface="Century Gothic"/>
              </a:rPr>
              <a:t>Formação em manutenção</a:t>
            </a:r>
            <a:endParaRPr/>
          </a:p>
          <a:p>
            <a:pPr indent="-317500" lvl="0" marL="457200" marR="0" rtl="0" algn="l">
              <a:lnSpc>
                <a:spcPct val="115000"/>
              </a:lnSpc>
              <a:spcBef>
                <a:spcPts val="0"/>
              </a:spcBef>
              <a:spcAft>
                <a:spcPts val="0"/>
              </a:spcAft>
              <a:buClr>
                <a:schemeClr val="dk2"/>
              </a:buClr>
              <a:buSzPts val="1400"/>
              <a:buFont typeface="Century Gothic"/>
              <a:buAutoNum type="arabicPeriod"/>
            </a:pPr>
            <a:r>
              <a:rPr b="1" i="0" lang="en" sz="1400" u="none" cap="none" strike="noStrike">
                <a:solidFill>
                  <a:schemeClr val="dk2"/>
                </a:solidFill>
                <a:latin typeface="Century Gothic"/>
                <a:ea typeface="Century Gothic"/>
                <a:cs typeface="Century Gothic"/>
                <a:sym typeface="Century Gothic"/>
              </a:rPr>
              <a:t>Formação de formadores (manutenção avançada)</a:t>
            </a:r>
            <a:endParaRPr/>
          </a:p>
          <a:p>
            <a:pPr indent="0" lvl="0" marL="0" marR="0" rtl="0" algn="l">
              <a:lnSpc>
                <a:spcPct val="115000"/>
              </a:lnSpc>
              <a:spcBef>
                <a:spcPts val="1200"/>
              </a:spcBef>
              <a:spcAft>
                <a:spcPts val="0"/>
              </a:spcAft>
              <a:buClr>
                <a:srgbClr val="000000"/>
              </a:buClr>
              <a:buSzPts val="1400"/>
              <a:buFont typeface="Arial"/>
              <a:buNone/>
            </a:pPr>
            <a:r>
              <a:rPr b="0" i="0" lang="en" sz="1400" u="none" cap="none" strike="noStrike">
                <a:solidFill>
                  <a:schemeClr val="dk2"/>
                </a:solidFill>
                <a:latin typeface="Century Gothic"/>
                <a:ea typeface="Century Gothic"/>
                <a:cs typeface="Century Gothic"/>
                <a:sym typeface="Century Gothic"/>
              </a:rPr>
              <a:t>Todas as formações estão disponíveis em </a:t>
            </a:r>
            <a:r>
              <a:rPr b="1" i="0" lang="en" sz="1400" u="none" cap="none" strike="noStrike">
                <a:solidFill>
                  <a:schemeClr val="dk2"/>
                </a:solidFill>
                <a:latin typeface="Century Gothic"/>
                <a:ea typeface="Century Gothic"/>
                <a:cs typeface="Century Gothic"/>
                <a:sym typeface="Century Gothic"/>
              </a:rPr>
              <a:t>inglês </a:t>
            </a:r>
            <a:r>
              <a:rPr b="0" i="0" lang="en" sz="1400" u="none" cap="none" strike="noStrike">
                <a:solidFill>
                  <a:schemeClr val="dk2"/>
                </a:solidFill>
                <a:latin typeface="Century Gothic"/>
                <a:ea typeface="Century Gothic"/>
                <a:cs typeface="Century Gothic"/>
                <a:sym typeface="Century Gothic"/>
              </a:rPr>
              <a:t>e </a:t>
            </a:r>
            <a:r>
              <a:rPr b="1" i="0" lang="en" sz="1400" u="none" cap="none" strike="noStrike">
                <a:solidFill>
                  <a:schemeClr val="dk2"/>
                </a:solidFill>
                <a:latin typeface="Century Gothic"/>
                <a:ea typeface="Century Gothic"/>
                <a:cs typeface="Century Gothic"/>
                <a:sym typeface="Century Gothic"/>
              </a:rPr>
              <a:t>francês</a:t>
            </a:r>
            <a:r>
              <a:rPr b="0" i="0" lang="en" sz="1400" u="none" cap="none" strike="noStrike">
                <a:solidFill>
                  <a:schemeClr val="dk2"/>
                </a:solidFill>
                <a:latin typeface="Century Gothic"/>
                <a:ea typeface="Century Gothic"/>
                <a:cs typeface="Century Gothic"/>
                <a:sym typeface="Century Gothic"/>
              </a:rPr>
              <a:t>!*</a:t>
            </a:r>
            <a:endParaRPr/>
          </a:p>
          <a:p>
            <a:pPr indent="0" lvl="0" marL="0" marR="0" rtl="0" algn="l">
              <a:lnSpc>
                <a:spcPct val="115000"/>
              </a:lnSpc>
              <a:spcBef>
                <a:spcPts val="0"/>
              </a:spcBef>
              <a:spcAft>
                <a:spcPts val="0"/>
              </a:spcAft>
              <a:buClr>
                <a:srgbClr val="000000"/>
              </a:buClr>
              <a:buSzPts val="800"/>
              <a:buFont typeface="Arial"/>
              <a:buNone/>
            </a:pPr>
            <a:r>
              <a:t/>
            </a:r>
            <a:endParaRPr b="0" i="0" sz="800" u="none" cap="none" strike="noStrike">
              <a:solidFill>
                <a:schemeClr val="dk2"/>
              </a:solidFill>
              <a:latin typeface="Century Gothic"/>
              <a:ea typeface="Century Gothic"/>
              <a:cs typeface="Century Gothic"/>
              <a:sym typeface="Century Gothic"/>
            </a:endParaRPr>
          </a:p>
          <a:p>
            <a:pPr indent="0" lvl="0" marL="0" marR="0" rtl="0" algn="l">
              <a:lnSpc>
                <a:spcPct val="115000"/>
              </a:lnSpc>
              <a:spcBef>
                <a:spcPts val="0"/>
              </a:spcBef>
              <a:spcAft>
                <a:spcPts val="0"/>
              </a:spcAft>
              <a:buClr>
                <a:srgbClr val="000000"/>
              </a:buClr>
              <a:buSzPts val="800"/>
              <a:buFont typeface="Arial"/>
              <a:buNone/>
            </a:pPr>
            <a:r>
              <a:rPr b="0" i="0" lang="en" sz="800" u="none" cap="none" strike="noStrike">
                <a:solidFill>
                  <a:schemeClr val="dk2"/>
                </a:solidFill>
                <a:latin typeface="Century Gothic"/>
                <a:ea typeface="Century Gothic"/>
                <a:cs typeface="Century Gothic"/>
                <a:sym typeface="Century Gothic"/>
              </a:rPr>
              <a:t>*São possíveis outras línguas mediante pedido.</a:t>
            </a:r>
            <a:endParaRPr/>
          </a:p>
        </p:txBody>
      </p:sp>
      <p:pic>
        <p:nvPicPr>
          <p:cNvPr id="124" name="Google Shape;124;p5"/>
          <p:cNvPicPr preferRelativeResize="0"/>
          <p:nvPr/>
        </p:nvPicPr>
        <p:blipFill rotWithShape="1">
          <a:blip r:embed="rId3">
            <a:alphaModFix/>
          </a:blip>
          <a:srcRect b="0" l="0" r="0" t="0"/>
          <a:stretch/>
        </p:blipFill>
        <p:spPr>
          <a:xfrm>
            <a:off x="5769875" y="1437247"/>
            <a:ext cx="2495749" cy="1663430"/>
          </a:xfrm>
          <a:prstGeom prst="rect">
            <a:avLst/>
          </a:prstGeom>
          <a:noFill/>
          <a:ln cap="flat" cmpd="sng" w="19050">
            <a:solidFill>
              <a:srgbClr val="B1C67D"/>
            </a:solidFill>
            <a:prstDash val="solid"/>
            <a:round/>
            <a:headEnd len="sm" w="sm" type="none"/>
            <a:tailEnd len="sm" w="sm" type="none"/>
          </a:ln>
        </p:spPr>
      </p:pic>
      <p:pic>
        <p:nvPicPr>
          <p:cNvPr id="125" name="Google Shape;125;p5"/>
          <p:cNvPicPr preferRelativeResize="0"/>
          <p:nvPr/>
        </p:nvPicPr>
        <p:blipFill rotWithShape="1">
          <a:blip r:embed="rId4">
            <a:alphaModFix/>
          </a:blip>
          <a:srcRect b="0" l="0" r="0" t="0"/>
          <a:stretch/>
        </p:blipFill>
        <p:spPr>
          <a:xfrm>
            <a:off x="5769863" y="3226096"/>
            <a:ext cx="2495754" cy="1663430"/>
          </a:xfrm>
          <a:prstGeom prst="rect">
            <a:avLst/>
          </a:prstGeom>
          <a:noFill/>
          <a:ln cap="flat" cmpd="sng" w="19050">
            <a:solidFill>
              <a:srgbClr val="B1C67D"/>
            </a:solidFill>
            <a:prstDash val="solid"/>
            <a:round/>
            <a:headEnd len="sm" w="sm" type="none"/>
            <a:tailEnd len="sm" w="sm" type="none"/>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6"/>
          <p:cNvSpPr txBox="1"/>
          <p:nvPr>
            <p:ph type="title"/>
          </p:nvPr>
        </p:nvSpPr>
        <p:spPr>
          <a:xfrm>
            <a:off x="311700" y="126299"/>
            <a:ext cx="8324024" cy="51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3000"/>
              <a:buNone/>
            </a:pPr>
            <a:r>
              <a:rPr lang="en"/>
              <a:t>Projeto BOXER: Formação e Formação de Fornecedores </a:t>
            </a:r>
            <a:endParaRPr/>
          </a:p>
        </p:txBody>
      </p:sp>
      <p:sp>
        <p:nvSpPr>
          <p:cNvPr id="131" name="Google Shape;131;p6"/>
          <p:cNvSpPr txBox="1"/>
          <p:nvPr>
            <p:ph idx="1" type="body"/>
          </p:nvPr>
        </p:nvSpPr>
        <p:spPr>
          <a:xfrm>
            <a:off x="311700" y="730500"/>
            <a:ext cx="6544800" cy="4278064"/>
          </a:xfrm>
          <a:prstGeom prst="rect">
            <a:avLst/>
          </a:prstGeom>
          <a:noFill/>
          <a:ln>
            <a:noFill/>
          </a:ln>
        </p:spPr>
        <p:txBody>
          <a:bodyPr anchorCtr="0" anchor="t" bIns="91425" lIns="0" spcFirstLastPara="1" rIns="0" wrap="square" tIns="91425">
            <a:spAutoFit/>
          </a:bodyPr>
          <a:lstStyle/>
          <a:p>
            <a:pPr indent="0" lvl="0" marL="139700" rtl="0" algn="l">
              <a:lnSpc>
                <a:spcPct val="100000"/>
              </a:lnSpc>
              <a:spcBef>
                <a:spcPts val="0"/>
              </a:spcBef>
              <a:spcAft>
                <a:spcPts val="0"/>
              </a:spcAft>
              <a:buSzPts val="1400"/>
              <a:buNone/>
            </a:pPr>
            <a:r>
              <a:rPr lang="en"/>
              <a:t>Durante a instalação de uma nova estação de PSA, os fornecedores realizam uma formação para o pessoal que vai trabalhar no local. No entanto, a </a:t>
            </a:r>
            <a:r>
              <a:rPr b="1" lang="en"/>
              <a:t>qualidade destas ações de formação pode variar</a:t>
            </a:r>
            <a:r>
              <a:rPr lang="en"/>
              <a:t>. Uma formação adicional do Projeto BOXER </a:t>
            </a:r>
            <a:r>
              <a:rPr b="1" lang="en"/>
              <a:t>reforça conceitos-chave </a:t>
            </a:r>
            <a:r>
              <a:rPr lang="en"/>
              <a:t>e enfatiza práticas importantes para manter uma estação de PSA eficiente. A formação do Projeto BOXER consiste nos </a:t>
            </a:r>
            <a:r>
              <a:rPr b="1" lang="en"/>
              <a:t>seguintes benefícios:</a:t>
            </a:r>
            <a:endParaRPr/>
          </a:p>
          <a:p>
            <a:pPr indent="0" lvl="0" marL="139700" rtl="0" algn="l">
              <a:lnSpc>
                <a:spcPct val="100000"/>
              </a:lnSpc>
              <a:spcBef>
                <a:spcPts val="0"/>
              </a:spcBef>
              <a:spcAft>
                <a:spcPts val="0"/>
              </a:spcAft>
              <a:buSzPts val="1400"/>
              <a:buNone/>
            </a:pPr>
            <a:r>
              <a:t/>
            </a:r>
            <a:endParaRPr b="1"/>
          </a:p>
          <a:p>
            <a:pPr indent="-317500" lvl="0" marL="457200" rtl="0" algn="l">
              <a:lnSpc>
                <a:spcPct val="100000"/>
              </a:lnSpc>
              <a:spcBef>
                <a:spcPts val="0"/>
              </a:spcBef>
              <a:spcAft>
                <a:spcPts val="0"/>
              </a:spcAft>
              <a:buClr>
                <a:schemeClr val="dk2"/>
              </a:buClr>
              <a:buSzPts val="1400"/>
              <a:buChar char="●"/>
            </a:pPr>
            <a:r>
              <a:rPr b="1" lang="en">
                <a:solidFill>
                  <a:schemeClr val="dk2"/>
                </a:solidFill>
              </a:rPr>
              <a:t>Mais abrangente: </a:t>
            </a:r>
            <a:r>
              <a:rPr lang="en">
                <a:solidFill>
                  <a:schemeClr val="dk2"/>
                </a:solidFill>
              </a:rPr>
              <a:t>duração da formação de </a:t>
            </a:r>
            <a:r>
              <a:rPr b="1" lang="en">
                <a:solidFill>
                  <a:schemeClr val="dk2"/>
                </a:solidFill>
              </a:rPr>
              <a:t>5 dias </a:t>
            </a:r>
            <a:r>
              <a:rPr lang="en">
                <a:solidFill>
                  <a:schemeClr val="dk2"/>
                </a:solidFill>
              </a:rPr>
              <a:t>em vez de </a:t>
            </a:r>
            <a:r>
              <a:rPr b="1" lang="en">
                <a:solidFill>
                  <a:schemeClr val="dk2"/>
                </a:solidFill>
              </a:rPr>
              <a:t>1–3 dias</a:t>
            </a:r>
            <a:endParaRPr/>
          </a:p>
          <a:p>
            <a:pPr indent="-317500" lvl="0" marL="457200" rtl="0" algn="l">
              <a:lnSpc>
                <a:spcPct val="100000"/>
              </a:lnSpc>
              <a:spcBef>
                <a:spcPts val="0"/>
              </a:spcBef>
              <a:spcAft>
                <a:spcPts val="0"/>
              </a:spcAft>
              <a:buSzPts val="1400"/>
              <a:buChar char="●"/>
            </a:pPr>
            <a:r>
              <a:rPr b="1" lang="en"/>
              <a:t>Detalhes técnicos: </a:t>
            </a:r>
            <a:r>
              <a:rPr lang="en"/>
              <a:t>aumento do nível de </a:t>
            </a:r>
            <a:r>
              <a:rPr b="1" lang="en"/>
              <a:t>profundidade e pormenor</a:t>
            </a:r>
            <a:r>
              <a:rPr lang="en"/>
              <a:t>, com base nas observações da BHI em </a:t>
            </a:r>
            <a:r>
              <a:rPr b="1" lang="en"/>
              <a:t>mais de 25 países</a:t>
            </a:r>
            <a:endParaRPr/>
          </a:p>
          <a:p>
            <a:pPr indent="-317500" lvl="0" marL="457200" rtl="0" algn="l">
              <a:lnSpc>
                <a:spcPct val="100000"/>
              </a:lnSpc>
              <a:spcBef>
                <a:spcPts val="0"/>
              </a:spcBef>
              <a:spcAft>
                <a:spcPts val="0"/>
              </a:spcAft>
              <a:buSzPts val="1400"/>
              <a:buChar char="●"/>
            </a:pPr>
            <a:r>
              <a:rPr b="1" lang="en"/>
              <a:t>Neutro: independente de marcas </a:t>
            </a:r>
            <a:r>
              <a:rPr lang="en"/>
              <a:t>e </a:t>
            </a:r>
            <a:r>
              <a:rPr b="1" lang="en"/>
              <a:t>imparcial</a:t>
            </a:r>
            <a:endParaRPr/>
          </a:p>
          <a:p>
            <a:pPr indent="-317500" lvl="0" marL="457200" rtl="0" algn="l">
              <a:lnSpc>
                <a:spcPct val="100000"/>
              </a:lnSpc>
              <a:spcBef>
                <a:spcPts val="0"/>
              </a:spcBef>
              <a:spcAft>
                <a:spcPts val="0"/>
              </a:spcAft>
              <a:buSzPts val="1400"/>
              <a:buChar char="●"/>
            </a:pPr>
            <a:r>
              <a:rPr b="1" lang="en"/>
              <a:t>Segurança: </a:t>
            </a:r>
            <a:r>
              <a:rPr lang="en"/>
              <a:t>grande ênfase na </a:t>
            </a:r>
            <a:r>
              <a:rPr b="1" lang="en"/>
              <a:t>segurança </a:t>
            </a:r>
            <a:r>
              <a:rPr lang="en"/>
              <a:t>do oxigénio medicinal e</a:t>
            </a:r>
            <a:r>
              <a:rPr b="1" lang="en"/>
              <a:t> </a:t>
            </a:r>
            <a:r>
              <a:rPr lang="en"/>
              <a:t>na </a:t>
            </a:r>
            <a:r>
              <a:rPr b="1" lang="en"/>
              <a:t>mitigação dos riscos</a:t>
            </a:r>
            <a:endParaRPr/>
          </a:p>
          <a:p>
            <a:pPr indent="-317500" lvl="0" marL="457200" rtl="0" algn="l">
              <a:lnSpc>
                <a:spcPct val="100000"/>
              </a:lnSpc>
              <a:spcBef>
                <a:spcPts val="0"/>
              </a:spcBef>
              <a:spcAft>
                <a:spcPts val="0"/>
              </a:spcAft>
              <a:buSzPts val="1400"/>
              <a:buChar char="●"/>
            </a:pPr>
            <a:r>
              <a:rPr b="1" lang="en"/>
              <a:t>Sustentabilidade a longo prazo:  </a:t>
            </a:r>
            <a:r>
              <a:rPr lang="en"/>
              <a:t>centrada no </a:t>
            </a:r>
            <a:r>
              <a:rPr b="1" lang="en"/>
              <a:t>desenvolvimento de capacidades para a sustentabilidade</a:t>
            </a:r>
            <a:endParaRPr/>
          </a:p>
          <a:p>
            <a:pPr indent="-317500" lvl="0" marL="457200" rtl="0" algn="l">
              <a:lnSpc>
                <a:spcPct val="100000"/>
              </a:lnSpc>
              <a:spcBef>
                <a:spcPts val="0"/>
              </a:spcBef>
              <a:spcAft>
                <a:spcPts val="0"/>
              </a:spcAft>
              <a:buSzPts val="1400"/>
              <a:buChar char="●"/>
            </a:pPr>
            <a:r>
              <a:rPr b="1" lang="en"/>
              <a:t>Experiência e lições aprendidas: </a:t>
            </a:r>
            <a:r>
              <a:rPr lang="en"/>
              <a:t>partilha de lições aprendidas com </a:t>
            </a:r>
            <a:r>
              <a:rPr b="1" lang="en"/>
              <a:t>acidentes e reparações</a:t>
            </a:r>
            <a:endParaRPr/>
          </a:p>
          <a:p>
            <a:pPr indent="-317500" lvl="0" marL="457200" rtl="0" algn="l">
              <a:lnSpc>
                <a:spcPct val="100000"/>
              </a:lnSpc>
              <a:spcBef>
                <a:spcPts val="0"/>
              </a:spcBef>
              <a:spcAft>
                <a:spcPts val="0"/>
              </a:spcAft>
              <a:buSzPts val="1400"/>
              <a:buChar char="●"/>
            </a:pPr>
            <a:r>
              <a:rPr b="1" lang="en"/>
              <a:t>Apoio pós-formação: </a:t>
            </a:r>
            <a:r>
              <a:rPr lang="en"/>
              <a:t>envolvimento contínuo através de </a:t>
            </a:r>
            <a:r>
              <a:rPr b="1" lang="en"/>
              <a:t>apoio virtual </a:t>
            </a:r>
            <a:r>
              <a:rPr lang="en"/>
              <a:t>e </a:t>
            </a:r>
            <a:r>
              <a:rPr b="1" lang="en"/>
              <a:t>comunidade de prática</a:t>
            </a:r>
            <a:endParaRPr/>
          </a:p>
        </p:txBody>
      </p:sp>
      <p:sp>
        <p:nvSpPr>
          <p:cNvPr id="132" name="Google Shape;132;p6"/>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133" name="Google Shape;133;p6"/>
          <p:cNvSpPr txBox="1"/>
          <p:nvPr/>
        </p:nvSpPr>
        <p:spPr>
          <a:xfrm>
            <a:off x="7056025" y="2578975"/>
            <a:ext cx="1579800" cy="184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600"/>
              <a:buFont typeface="Arial"/>
              <a:buNone/>
            </a:pPr>
            <a:r>
              <a:rPr b="1" i="0" lang="en" sz="600" u="none" cap="none" strike="noStrike">
                <a:solidFill>
                  <a:srgbClr val="000000"/>
                </a:solidFill>
                <a:latin typeface="Century Gothic"/>
                <a:ea typeface="Century Gothic"/>
                <a:cs typeface="Century Gothic"/>
                <a:sym typeface="Century Gothic"/>
              </a:rPr>
              <a:t>Serra Leoa</a:t>
            </a:r>
            <a:r>
              <a:rPr b="0" i="0" lang="en" sz="600" u="none" cap="none" strike="noStrike">
                <a:solidFill>
                  <a:srgbClr val="000000"/>
                </a:solidFill>
                <a:latin typeface="Century Gothic"/>
                <a:ea typeface="Century Gothic"/>
                <a:cs typeface="Century Gothic"/>
                <a:sym typeface="Century Gothic"/>
              </a:rPr>
              <a:t>: Kevin Ndeti apresenta diapositivos de formação em gestão</a:t>
            </a:r>
            <a:endParaRPr/>
          </a:p>
        </p:txBody>
      </p:sp>
      <p:pic>
        <p:nvPicPr>
          <p:cNvPr id="134" name="Google Shape;134;p6"/>
          <p:cNvPicPr preferRelativeResize="0"/>
          <p:nvPr/>
        </p:nvPicPr>
        <p:blipFill rotWithShape="1">
          <a:blip r:embed="rId3">
            <a:alphaModFix/>
          </a:blip>
          <a:srcRect b="8003" l="24055" r="21109" t="0"/>
          <a:stretch/>
        </p:blipFill>
        <p:spPr>
          <a:xfrm>
            <a:off x="7056028" y="636599"/>
            <a:ext cx="1579699" cy="1896326"/>
          </a:xfrm>
          <a:prstGeom prst="rect">
            <a:avLst/>
          </a:prstGeom>
          <a:noFill/>
          <a:ln cap="flat" cmpd="sng" w="19050">
            <a:solidFill>
              <a:srgbClr val="B1C67D"/>
            </a:solidFill>
            <a:prstDash val="solid"/>
            <a:round/>
            <a:headEnd len="sm" w="sm" type="none"/>
            <a:tailEnd len="sm" w="sm" type="none"/>
          </a:ln>
        </p:spPr>
      </p:pic>
      <p:pic>
        <p:nvPicPr>
          <p:cNvPr id="135" name="Google Shape;135;p6"/>
          <p:cNvPicPr preferRelativeResize="0"/>
          <p:nvPr/>
        </p:nvPicPr>
        <p:blipFill rotWithShape="1">
          <a:blip r:embed="rId4">
            <a:alphaModFix/>
          </a:blip>
          <a:srcRect b="12694" l="17317" r="30647" t="0"/>
          <a:stretch/>
        </p:blipFill>
        <p:spPr>
          <a:xfrm>
            <a:off x="7056025" y="2853574"/>
            <a:ext cx="1579699" cy="1896326"/>
          </a:xfrm>
          <a:prstGeom prst="rect">
            <a:avLst/>
          </a:prstGeom>
          <a:noFill/>
          <a:ln cap="flat" cmpd="sng" w="19050">
            <a:solidFill>
              <a:srgbClr val="B1C67D"/>
            </a:solidFill>
            <a:prstDash val="solid"/>
            <a:round/>
            <a:headEnd len="sm" w="sm" type="none"/>
            <a:tailEnd len="sm" w="sm" type="none"/>
          </a:ln>
        </p:spPr>
      </p:pic>
      <p:sp>
        <p:nvSpPr>
          <p:cNvPr id="136" name="Google Shape;136;p6"/>
          <p:cNvSpPr txBox="1"/>
          <p:nvPr/>
        </p:nvSpPr>
        <p:spPr>
          <a:xfrm>
            <a:off x="7055975" y="4783325"/>
            <a:ext cx="1579800" cy="184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600"/>
              <a:buFont typeface="Arial"/>
              <a:buNone/>
            </a:pPr>
            <a:r>
              <a:rPr b="1" i="0" lang="en" sz="600" u="none" cap="none" strike="noStrike">
                <a:solidFill>
                  <a:srgbClr val="000000"/>
                </a:solidFill>
                <a:latin typeface="Century Gothic"/>
                <a:ea typeface="Century Gothic"/>
                <a:cs typeface="Century Gothic"/>
                <a:sym typeface="Century Gothic"/>
              </a:rPr>
              <a:t>Ruanda</a:t>
            </a:r>
            <a:r>
              <a:rPr b="0" i="0" lang="en" sz="600" u="none" cap="none" strike="noStrike">
                <a:solidFill>
                  <a:srgbClr val="000000"/>
                </a:solidFill>
                <a:latin typeface="Century Gothic"/>
                <a:ea typeface="Century Gothic"/>
                <a:cs typeface="Century Gothic"/>
                <a:sym typeface="Century Gothic"/>
              </a:rPr>
              <a:t>: David Acolatse demonstra a utilização de um analisador de oxigénio</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7"/>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3000"/>
              <a:buNone/>
            </a:pPr>
            <a:r>
              <a:rPr lang="en">
                <a:solidFill>
                  <a:srgbClr val="B1C67D"/>
                </a:solidFill>
              </a:rPr>
              <a:t>Projeto Boxer: Programas de </a:t>
            </a:r>
            <a:r>
              <a:rPr lang="en"/>
              <a:t>formação em oxigénio</a:t>
            </a:r>
            <a:endParaRPr>
              <a:solidFill>
                <a:srgbClr val="B1C67D"/>
              </a:solidFill>
            </a:endParaRPr>
          </a:p>
        </p:txBody>
      </p:sp>
      <p:sp>
        <p:nvSpPr>
          <p:cNvPr id="142" name="Google Shape;142;p7"/>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graphicFrame>
        <p:nvGraphicFramePr>
          <p:cNvPr id="143" name="Google Shape;143;p7"/>
          <p:cNvGraphicFramePr/>
          <p:nvPr/>
        </p:nvGraphicFramePr>
        <p:xfrm>
          <a:off x="311700" y="693975"/>
          <a:ext cx="3000000" cy="3000000"/>
        </p:xfrm>
        <a:graphic>
          <a:graphicData uri="http://schemas.openxmlformats.org/drawingml/2006/table">
            <a:tbl>
              <a:tblPr>
                <a:noFill/>
                <a:tableStyleId>{EE01D221-C465-4746-97E6-C3D982654A4E}</a:tableStyleId>
              </a:tblPr>
              <a:tblGrid>
                <a:gridCol w="1132550"/>
                <a:gridCol w="1211400"/>
                <a:gridCol w="616725"/>
                <a:gridCol w="1709125"/>
                <a:gridCol w="1407825"/>
                <a:gridCol w="2257500"/>
              </a:tblGrid>
              <a:tr h="669325">
                <a:tc>
                  <a:txBody>
                    <a:bodyPr/>
                    <a:lstStyle/>
                    <a:p>
                      <a:pPr indent="0" lvl="0" marL="0" marR="0" rtl="0" algn="ctr">
                        <a:lnSpc>
                          <a:spcPct val="100000"/>
                        </a:lnSpc>
                        <a:spcBef>
                          <a:spcPts val="0"/>
                        </a:spcBef>
                        <a:spcAft>
                          <a:spcPts val="0"/>
                        </a:spcAft>
                        <a:buClr>
                          <a:srgbClr val="000000"/>
                        </a:buClr>
                        <a:buSzPts val="1100"/>
                        <a:buFont typeface="Arial"/>
                        <a:buNone/>
                      </a:pPr>
                      <a:r>
                        <a:t/>
                      </a:r>
                      <a:endParaRPr sz="1000" u="none" cap="none" strike="noStrike">
                        <a:solidFill>
                          <a:srgbClr val="595959"/>
                        </a:solidFill>
                        <a:latin typeface="Century Gothic"/>
                        <a:ea typeface="Century Gothic"/>
                        <a:cs typeface="Century Gothic"/>
                        <a:sym typeface="Century Gothic"/>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100"/>
                        <a:buFont typeface="Arial"/>
                        <a:buNone/>
                      </a:pPr>
                      <a:r>
                        <a:rPr b="1" lang="en" sz="1000" u="none" cap="none" strike="noStrike">
                          <a:solidFill>
                            <a:srgbClr val="595959"/>
                          </a:solidFill>
                          <a:latin typeface="Century Gothic"/>
                          <a:ea typeface="Century Gothic"/>
                          <a:cs typeface="Century Gothic"/>
                          <a:sym typeface="Century Gothic"/>
                        </a:rPr>
                        <a:t>Nível de conhecimento esperado</a:t>
                      </a:r>
                      <a:endParaRPr/>
                    </a:p>
                  </a:txBody>
                  <a:tcPr marT="0" marB="0" marR="0" marL="0"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100"/>
                        <a:buFont typeface="Arial"/>
                        <a:buNone/>
                      </a:pPr>
                      <a:r>
                        <a:rPr b="1" lang="en" sz="1000" u="none" cap="none" strike="noStrike">
                          <a:solidFill>
                            <a:srgbClr val="595959"/>
                          </a:solidFill>
                          <a:latin typeface="Century Gothic"/>
                          <a:ea typeface="Century Gothic"/>
                          <a:cs typeface="Century Gothic"/>
                          <a:sym typeface="Century Gothic"/>
                        </a:rPr>
                        <a:t>Duração</a:t>
                      </a:r>
                      <a:endParaRPr/>
                    </a:p>
                  </a:txBody>
                  <a:tcPr marT="0" marB="0" marR="0" marL="0"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100"/>
                        <a:buFont typeface="Arial"/>
                        <a:buNone/>
                      </a:pPr>
                      <a:r>
                        <a:rPr b="1" lang="en" sz="1000" u="none" cap="none" strike="noStrike">
                          <a:solidFill>
                            <a:srgbClr val="595959"/>
                          </a:solidFill>
                          <a:latin typeface="Century Gothic"/>
                          <a:ea typeface="Century Gothic"/>
                          <a:cs typeface="Century Gothic"/>
                          <a:sym typeface="Century Gothic"/>
                        </a:rPr>
                        <a:t>Público-alvo</a:t>
                      </a:r>
                      <a:endParaRPr/>
                    </a:p>
                  </a:txBody>
                  <a:tcPr marT="0" marB="0" marR="0" marL="0"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100"/>
                        <a:buFont typeface="Arial"/>
                        <a:buNone/>
                      </a:pPr>
                      <a:r>
                        <a:rPr b="1" i="1" lang="en" sz="1000" u="none" cap="none" strike="noStrike">
                          <a:solidFill>
                            <a:srgbClr val="595959"/>
                          </a:solidFill>
                          <a:latin typeface="Century Gothic"/>
                          <a:ea typeface="Century Gothic"/>
                          <a:cs typeface="Century Gothic"/>
                          <a:sym typeface="Century Gothic"/>
                        </a:rPr>
                        <a:t>Timing</a:t>
                      </a:r>
                      <a:r>
                        <a:rPr b="1" lang="en" sz="1000" u="none" cap="none" strike="noStrike">
                          <a:solidFill>
                            <a:srgbClr val="595959"/>
                          </a:solidFill>
                          <a:latin typeface="Century Gothic"/>
                          <a:ea typeface="Century Gothic"/>
                          <a:cs typeface="Century Gothic"/>
                          <a:sym typeface="Century Gothic"/>
                        </a:rPr>
                        <a:t> recomendado</a:t>
                      </a:r>
                      <a:endParaRPr/>
                    </a:p>
                  </a:txBody>
                  <a:tcPr marT="0" marB="0" marR="0" marL="0"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100"/>
                        <a:buFont typeface="Arial"/>
                        <a:buNone/>
                      </a:pPr>
                      <a:r>
                        <a:rPr b="1" lang="en" sz="1000" u="none" cap="none" strike="noStrike">
                          <a:solidFill>
                            <a:srgbClr val="595959"/>
                          </a:solidFill>
                          <a:highlight>
                            <a:schemeClr val="lt1"/>
                          </a:highlight>
                          <a:latin typeface="Century Gothic"/>
                          <a:ea typeface="Century Gothic"/>
                          <a:cs typeface="Century Gothic"/>
                          <a:sym typeface="Century Gothic"/>
                        </a:rPr>
                        <a:t>Objetivo da formação</a:t>
                      </a:r>
                      <a:endParaRPr/>
                    </a:p>
                  </a:txBody>
                  <a:tcPr marT="0" marB="0" marR="0" marL="0"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tcPr>
                </a:tc>
              </a:tr>
              <a:tr h="931900">
                <a:tc>
                  <a:txBody>
                    <a:bodyPr/>
                    <a:lstStyle/>
                    <a:p>
                      <a:pPr indent="0" lvl="0" marL="0" marR="0" rtl="0" algn="ctr">
                        <a:lnSpc>
                          <a:spcPct val="100000"/>
                        </a:lnSpc>
                        <a:spcBef>
                          <a:spcPts val="0"/>
                        </a:spcBef>
                        <a:spcAft>
                          <a:spcPts val="0"/>
                        </a:spcAft>
                        <a:buClr>
                          <a:srgbClr val="000000"/>
                        </a:buClr>
                        <a:buSzPts val="1100"/>
                        <a:buFont typeface="Arial"/>
                        <a:buNone/>
                      </a:pPr>
                      <a:r>
                        <a:rPr b="1" lang="en" sz="1000" u="none" cap="none" strike="noStrike">
                          <a:solidFill>
                            <a:schemeClr val="dk2"/>
                          </a:solidFill>
                          <a:latin typeface="Century Gothic"/>
                          <a:ea typeface="Century Gothic"/>
                          <a:cs typeface="Century Gothic"/>
                          <a:sym typeface="Century Gothic"/>
                        </a:rPr>
                        <a:t>Formação em Gestão</a:t>
                      </a:r>
                      <a:endParaRPr b="1" sz="1000" u="none" cap="none" strike="noStrike">
                        <a:solidFill>
                          <a:srgbClr val="595959"/>
                        </a:solidFill>
                        <a:latin typeface="Century Gothic"/>
                        <a:ea typeface="Century Gothic"/>
                        <a:cs typeface="Century Gothic"/>
                        <a:sym typeface="Century Gothic"/>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100"/>
                        <a:buFont typeface="Arial"/>
                        <a:buNone/>
                      </a:pPr>
                      <a:r>
                        <a:rPr lang="en" sz="1000" u="none" cap="none" strike="noStrike">
                          <a:solidFill>
                            <a:srgbClr val="595959"/>
                          </a:solidFill>
                          <a:latin typeface="Century Gothic"/>
                          <a:ea typeface="Century Gothic"/>
                          <a:cs typeface="Century Gothic"/>
                          <a:sym typeface="Century Gothic"/>
                        </a:rPr>
                        <a:t>Sem conhecimentos prévios</a:t>
                      </a:r>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solidFill>
                      <a:srgbClr val="D9EAD3"/>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lang="en" sz="1000" u="none" cap="none" strike="noStrike">
                          <a:solidFill>
                            <a:srgbClr val="595959"/>
                          </a:solidFill>
                          <a:latin typeface="Century Gothic"/>
                          <a:ea typeface="Century Gothic"/>
                          <a:cs typeface="Century Gothic"/>
                          <a:sym typeface="Century Gothic"/>
                        </a:rPr>
                        <a:t>2 dias</a:t>
                      </a:r>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solidFill>
                      <a:srgbClr val="D9EAD3"/>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lang="en" sz="1000" u="none" cap="none" strike="noStrike">
                          <a:solidFill>
                            <a:srgbClr val="595959"/>
                          </a:solidFill>
                          <a:latin typeface="Century Gothic"/>
                          <a:ea typeface="Century Gothic"/>
                          <a:cs typeface="Century Gothic"/>
                          <a:sym typeface="Century Gothic"/>
                        </a:rPr>
                        <a:t>Liderança do Ministério da Saúde, diretores de hospitais e quadros superiores</a:t>
                      </a:r>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solidFill>
                      <a:srgbClr val="D9EAD3"/>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lang="en" sz="1000" u="none" cap="none" strike="noStrike">
                          <a:solidFill>
                            <a:srgbClr val="595959"/>
                          </a:solidFill>
                          <a:latin typeface="Century Gothic"/>
                          <a:ea typeface="Century Gothic"/>
                          <a:cs typeface="Century Gothic"/>
                          <a:sym typeface="Century Gothic"/>
                        </a:rPr>
                        <a:t>Antes da instalação ou do comissionamento</a:t>
                      </a:r>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solidFill>
                      <a:srgbClr val="D9EAD3"/>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lang="en" sz="600" u="none" cap="none" strike="noStrike">
                          <a:solidFill>
                            <a:schemeClr val="dk2"/>
                          </a:solidFill>
                          <a:latin typeface="Century Gothic"/>
                          <a:ea typeface="Century Gothic"/>
                          <a:cs typeface="Century Gothic"/>
                          <a:sym typeface="Century Gothic"/>
                        </a:rPr>
                        <a:t>Assegurar que a gestão de topo está totalmente informada sobre a função e os requisitos operacionais das estações de PSA, incluindo a manutenção e a segurança. A liderança do setor da saúde fica preparada para integrar com êxito novas estações PSA e equipamento de fornecimento de oxigénio nos sistemas de saúde.</a:t>
                      </a:r>
                      <a:endParaRPr sz="600" u="none" cap="none" strike="noStrike">
                        <a:solidFill>
                          <a:srgbClr val="595959"/>
                        </a:solidFill>
                        <a:latin typeface="Century Gothic"/>
                        <a:ea typeface="Century Gothic"/>
                        <a:cs typeface="Century Gothic"/>
                        <a:sym typeface="Century Gothic"/>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solidFill>
                      <a:srgbClr val="D9EAD3"/>
                    </a:solidFill>
                  </a:tcPr>
                </a:tc>
              </a:tr>
              <a:tr h="931900">
                <a:tc>
                  <a:txBody>
                    <a:bodyPr/>
                    <a:lstStyle/>
                    <a:p>
                      <a:pPr indent="0" lvl="0" marL="0" marR="0" rtl="0" algn="ctr">
                        <a:lnSpc>
                          <a:spcPct val="100000"/>
                        </a:lnSpc>
                        <a:spcBef>
                          <a:spcPts val="0"/>
                        </a:spcBef>
                        <a:spcAft>
                          <a:spcPts val="0"/>
                        </a:spcAft>
                        <a:buClr>
                          <a:srgbClr val="000000"/>
                        </a:buClr>
                        <a:buSzPts val="1100"/>
                        <a:buFont typeface="Arial"/>
                        <a:buNone/>
                      </a:pPr>
                      <a:r>
                        <a:rPr b="1" lang="en" sz="1000" u="none" cap="none" strike="noStrike">
                          <a:solidFill>
                            <a:schemeClr val="dk2"/>
                          </a:solidFill>
                          <a:latin typeface="Century Gothic"/>
                          <a:ea typeface="Century Gothic"/>
                          <a:cs typeface="Century Gothic"/>
                          <a:sym typeface="Century Gothic"/>
                        </a:rPr>
                        <a:t>Formação em Manutenção</a:t>
                      </a:r>
                      <a:endParaRPr b="1" sz="1000" u="none" cap="none" strike="noStrike">
                        <a:solidFill>
                          <a:srgbClr val="595959"/>
                        </a:solidFill>
                        <a:latin typeface="Century Gothic"/>
                        <a:ea typeface="Century Gothic"/>
                        <a:cs typeface="Century Gothic"/>
                        <a:sym typeface="Century Gothic"/>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100"/>
                        <a:buFont typeface="Arial"/>
                        <a:buNone/>
                      </a:pPr>
                      <a:r>
                        <a:rPr lang="en" sz="1000" u="none" cap="none" strike="noStrike">
                          <a:solidFill>
                            <a:srgbClr val="595959"/>
                          </a:solidFill>
                          <a:latin typeface="Century Gothic"/>
                          <a:ea typeface="Century Gothic"/>
                          <a:cs typeface="Century Gothic"/>
                          <a:sym typeface="Century Gothic"/>
                        </a:rPr>
                        <a:t>Iniciante</a:t>
                      </a:r>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solidFill>
                      <a:srgbClr val="B6D7A8"/>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lang="en" sz="1000" u="none" cap="none" strike="noStrike">
                          <a:solidFill>
                            <a:srgbClr val="595959"/>
                          </a:solidFill>
                          <a:latin typeface="Century Gothic"/>
                          <a:ea typeface="Century Gothic"/>
                          <a:cs typeface="Century Gothic"/>
                          <a:sym typeface="Century Gothic"/>
                        </a:rPr>
                        <a:t>5 dias</a:t>
                      </a:r>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solidFill>
                      <a:srgbClr val="B6D7A8"/>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lang="en" sz="1000" u="none" cap="none" strike="noStrike">
                          <a:solidFill>
                            <a:srgbClr val="595959"/>
                          </a:solidFill>
                          <a:latin typeface="Century Gothic"/>
                          <a:ea typeface="Century Gothic"/>
                          <a:cs typeface="Century Gothic"/>
                          <a:sym typeface="Century Gothic"/>
                        </a:rPr>
                        <a:t>Engenheiros e técnicos biomédicos, gestores de estações, pessoal de operações hospitalares</a:t>
                      </a:r>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solidFill>
                      <a:srgbClr val="B6D7A8"/>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lang="en" sz="1000" u="none" cap="none" strike="noStrike">
                          <a:solidFill>
                            <a:srgbClr val="595959"/>
                          </a:solidFill>
                          <a:latin typeface="Century Gothic"/>
                          <a:ea typeface="Century Gothic"/>
                          <a:cs typeface="Century Gothic"/>
                          <a:sym typeface="Century Gothic"/>
                        </a:rPr>
                        <a:t>Imediatamente após instalação ou comissionamento</a:t>
                      </a:r>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solidFill>
                      <a:srgbClr val="B6D7A8"/>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lang="en" sz="600" u="none" cap="none" strike="noStrike">
                          <a:solidFill>
                            <a:schemeClr val="dk2"/>
                          </a:solidFill>
                          <a:latin typeface="Century Gothic"/>
                          <a:ea typeface="Century Gothic"/>
                          <a:cs typeface="Century Gothic"/>
                          <a:sym typeface="Century Gothic"/>
                        </a:rPr>
                        <a:t>Preparar engenheiros biomédicos, técnicos, gestores e operadores para operar e manter estações de PSA de forma segura e sustentável, fornecendo os conhecimentos e desenvolvendo as competências necessárias para: implementar a manutenção preventiva diária e contínua, efetuar um controlo diário de manutenção, e resolver problemas e efetuar reparações de rotina.</a:t>
                      </a:r>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solidFill>
                      <a:srgbClr val="B6D7A8"/>
                    </a:solidFill>
                  </a:tcPr>
                </a:tc>
              </a:tr>
              <a:tr h="1021050">
                <a:tc>
                  <a:txBody>
                    <a:bodyPr/>
                    <a:lstStyle/>
                    <a:p>
                      <a:pPr indent="0" lvl="0" marL="0" marR="0" rtl="0" algn="ctr">
                        <a:lnSpc>
                          <a:spcPct val="100000"/>
                        </a:lnSpc>
                        <a:spcBef>
                          <a:spcPts val="0"/>
                        </a:spcBef>
                        <a:spcAft>
                          <a:spcPts val="0"/>
                        </a:spcAft>
                        <a:buClr>
                          <a:srgbClr val="000000"/>
                        </a:buClr>
                        <a:buSzPts val="1100"/>
                        <a:buFont typeface="Arial"/>
                        <a:buNone/>
                      </a:pPr>
                      <a:r>
                        <a:rPr b="1" lang="en" sz="1000" u="none" cap="none" strike="noStrike">
                          <a:solidFill>
                            <a:srgbClr val="595959"/>
                          </a:solidFill>
                          <a:latin typeface="Century Gothic"/>
                          <a:ea typeface="Century Gothic"/>
                          <a:cs typeface="Century Gothic"/>
                          <a:sym typeface="Century Gothic"/>
                        </a:rPr>
                        <a:t>Formação Avançada</a:t>
                      </a:r>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100"/>
                        <a:buFont typeface="Arial"/>
                        <a:buNone/>
                      </a:pPr>
                      <a:r>
                        <a:rPr lang="en" sz="1000" u="none" cap="none" strike="noStrike">
                          <a:solidFill>
                            <a:srgbClr val="595959"/>
                          </a:solidFill>
                          <a:latin typeface="Century Gothic"/>
                          <a:ea typeface="Century Gothic"/>
                          <a:cs typeface="Century Gothic"/>
                          <a:sym typeface="Century Gothic"/>
                        </a:rPr>
                        <a:t>Intermediário </a:t>
                      </a:r>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solidFill>
                      <a:srgbClr val="B1C67D"/>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lang="en" sz="1000" u="none" cap="none" strike="noStrike">
                          <a:solidFill>
                            <a:srgbClr val="595959"/>
                          </a:solidFill>
                          <a:latin typeface="Century Gothic"/>
                          <a:ea typeface="Century Gothic"/>
                          <a:cs typeface="Century Gothic"/>
                          <a:sym typeface="Century Gothic"/>
                        </a:rPr>
                        <a:t>5 dias</a:t>
                      </a:r>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solidFill>
                      <a:srgbClr val="B1C67D"/>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lang="en" sz="1000" u="none" cap="none" strike="noStrike">
                          <a:solidFill>
                            <a:srgbClr val="595959"/>
                          </a:solidFill>
                          <a:latin typeface="Century Gothic"/>
                          <a:ea typeface="Century Gothic"/>
                          <a:cs typeface="Century Gothic"/>
                          <a:sym typeface="Century Gothic"/>
                        </a:rPr>
                        <a:t>Engenheiros ou técnicos experientes com funções de supervisão ou formação</a:t>
                      </a:r>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solidFill>
                      <a:srgbClr val="B1C67D"/>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lang="en" sz="1000" u="none" cap="none" strike="noStrike">
                          <a:solidFill>
                            <a:srgbClr val="595959"/>
                          </a:solidFill>
                          <a:latin typeface="Century Gothic"/>
                          <a:ea typeface="Century Gothic"/>
                          <a:cs typeface="Century Gothic"/>
                          <a:sym typeface="Century Gothic"/>
                        </a:rPr>
                        <a:t>Após o comissionamento, uma vez identificados os candidatos a formadores principais</a:t>
                      </a:r>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solidFill>
                      <a:srgbClr val="B1C67D"/>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lang="en" sz="600" u="none" cap="none" strike="noStrike">
                          <a:solidFill>
                            <a:schemeClr val="dk2"/>
                          </a:solidFill>
                          <a:latin typeface="Century Gothic"/>
                          <a:ea typeface="Century Gothic"/>
                          <a:cs typeface="Century Gothic"/>
                          <a:sym typeface="Century Gothic"/>
                        </a:rPr>
                        <a:t>Equipar técnicos avançados para formar outros em estações de PSA e para efetuar manutenção e reparações complexas de forma independente. Uma versão avançada da formação em manutenção que prepara engenheiros e técnicos experientes para efetuar uma manutenção mais sofisticada, a resolução de problemas e a reparação de estações de PSA. </a:t>
                      </a:r>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solidFill>
                      <a:srgbClr val="B1C67D"/>
                    </a:solidFill>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8"/>
          <p:cNvSpPr txBox="1"/>
          <p:nvPr>
            <p:ph type="title"/>
          </p:nvPr>
        </p:nvSpPr>
        <p:spPr>
          <a:xfrm>
            <a:off x="311700" y="307700"/>
            <a:ext cx="4045200" cy="1477500"/>
          </a:xfrm>
          <a:prstGeom prst="rect">
            <a:avLst/>
          </a:prstGeom>
          <a:noFill/>
          <a:ln>
            <a:noFill/>
          </a:ln>
        </p:spPr>
        <p:txBody>
          <a:bodyPr anchorCtr="0" anchor="b" bIns="91425" lIns="0" spcFirstLastPara="1" rIns="91425" wrap="square" tIns="91425">
            <a:spAutoFit/>
          </a:bodyPr>
          <a:lstStyle/>
          <a:p>
            <a:pPr indent="0" lvl="0" marL="0" rtl="0" algn="ctr">
              <a:lnSpc>
                <a:spcPct val="100000"/>
              </a:lnSpc>
              <a:spcBef>
                <a:spcPts val="0"/>
              </a:spcBef>
              <a:spcAft>
                <a:spcPts val="0"/>
              </a:spcAft>
              <a:buSzPts val="4200"/>
              <a:buNone/>
            </a:pPr>
            <a:r>
              <a:rPr lang="en"/>
              <a:t>Formação em Gestão</a:t>
            </a:r>
            <a:endParaRPr/>
          </a:p>
        </p:txBody>
      </p:sp>
      <p:sp>
        <p:nvSpPr>
          <p:cNvPr id="149" name="Google Shape;149;p8"/>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150" name="Google Shape;150;p8"/>
          <p:cNvSpPr txBox="1"/>
          <p:nvPr/>
        </p:nvSpPr>
        <p:spPr>
          <a:xfrm>
            <a:off x="5042725" y="636725"/>
            <a:ext cx="3748800" cy="684516"/>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000"/>
              </a:spcAft>
              <a:buClr>
                <a:srgbClr val="000000"/>
              </a:buClr>
              <a:buSzPts val="2100"/>
              <a:buFont typeface="Arial"/>
              <a:buNone/>
            </a:pPr>
            <a:r>
              <a:rPr b="1" i="0" lang="en" sz="2100" u="none" cap="none" strike="noStrike">
                <a:solidFill>
                  <a:schemeClr val="dk2"/>
                </a:solidFill>
                <a:latin typeface="Century Gothic"/>
                <a:ea typeface="Century Gothic"/>
                <a:cs typeface="Century Gothic"/>
                <a:sym typeface="Century Gothic"/>
              </a:rPr>
              <a:t>Formação de dois dias</a:t>
            </a:r>
            <a:endParaRPr/>
          </a:p>
        </p:txBody>
      </p:sp>
      <p:sp>
        <p:nvSpPr>
          <p:cNvPr id="151" name="Google Shape;151;p8"/>
          <p:cNvSpPr txBox="1"/>
          <p:nvPr/>
        </p:nvSpPr>
        <p:spPr>
          <a:xfrm>
            <a:off x="4813225" y="2001163"/>
            <a:ext cx="4207800" cy="2166717"/>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400"/>
              <a:buFont typeface="Arial"/>
              <a:buNone/>
            </a:pPr>
            <a:r>
              <a:rPr b="1" i="0" lang="en" sz="1400" u="none" cap="none" strike="noStrike">
                <a:solidFill>
                  <a:srgbClr val="595959"/>
                </a:solidFill>
                <a:latin typeface="Century Gothic"/>
                <a:ea typeface="Century Gothic"/>
                <a:cs typeface="Century Gothic"/>
                <a:sym typeface="Century Gothic"/>
              </a:rPr>
              <a:t>Objetivo</a:t>
            </a:r>
            <a:r>
              <a:rPr b="0" i="0" lang="en" sz="1400" u="none" cap="none" strike="noStrike">
                <a:solidFill>
                  <a:srgbClr val="595959"/>
                </a:solidFill>
                <a:latin typeface="Century Gothic"/>
                <a:ea typeface="Century Gothic"/>
                <a:cs typeface="Century Gothic"/>
                <a:sym typeface="Century Gothic"/>
              </a:rPr>
              <a:t>: Assegurar que a gestão de topo está totalmente informada sobre a função e os requisitos operacionais das estações de PSA, incluindo a manutenção e a segurança. A liderança do setor da saúde fica preparada para integrar com êxito novas estações PSA e equipamento de fornecimento de oxigénio nos sistemas de saúde.</a:t>
            </a:r>
            <a:endParaRPr/>
          </a:p>
        </p:txBody>
      </p:sp>
      <p:sp>
        <p:nvSpPr>
          <p:cNvPr id="152" name="Google Shape;152;p8"/>
          <p:cNvSpPr txBox="1"/>
          <p:nvPr/>
        </p:nvSpPr>
        <p:spPr>
          <a:xfrm>
            <a:off x="5042725" y="1198425"/>
            <a:ext cx="3748800" cy="684516"/>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000"/>
              </a:spcAft>
              <a:buClr>
                <a:srgbClr val="000000"/>
              </a:buClr>
              <a:buSzPts val="2100"/>
              <a:buFont typeface="Arial"/>
              <a:buNone/>
            </a:pPr>
            <a:r>
              <a:rPr b="0" i="0" lang="en" sz="2100" u="none" cap="none" strike="noStrike">
                <a:solidFill>
                  <a:schemeClr val="dk2"/>
                </a:solidFill>
                <a:latin typeface="Century Gothic"/>
                <a:ea typeface="Century Gothic"/>
                <a:cs typeface="Century Gothic"/>
                <a:sym typeface="Century Gothic"/>
              </a:rPr>
              <a:t>Não exige experiência</a:t>
            </a:r>
            <a:endParaRPr/>
          </a:p>
        </p:txBody>
      </p:sp>
      <p:sp>
        <p:nvSpPr>
          <p:cNvPr id="153" name="Google Shape;153;p8"/>
          <p:cNvSpPr txBox="1"/>
          <p:nvPr/>
        </p:nvSpPr>
        <p:spPr>
          <a:xfrm>
            <a:off x="1274850" y="3301500"/>
            <a:ext cx="2118900" cy="834044"/>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200"/>
              </a:spcAft>
              <a:buClr>
                <a:srgbClr val="000000"/>
              </a:buClr>
              <a:buSzPts val="1400"/>
              <a:buFont typeface="Arial"/>
              <a:buNone/>
            </a:pPr>
            <a:r>
              <a:rPr b="1" i="0" lang="en" sz="1400" u="none" cap="none" strike="noStrike">
                <a:solidFill>
                  <a:schemeClr val="lt1"/>
                </a:solidFill>
                <a:latin typeface="Century Gothic"/>
                <a:ea typeface="Century Gothic"/>
                <a:cs typeface="Century Gothic"/>
                <a:sym typeface="Century Gothic"/>
              </a:rPr>
              <a:t>Liderança Sénior do Ministério da Saúde</a:t>
            </a:r>
            <a:endParaRPr b="1" i="0" sz="1400" u="none" cap="none" strike="noStrike">
              <a:solidFill>
                <a:schemeClr val="lt1"/>
              </a:solidFill>
              <a:latin typeface="Arial"/>
              <a:ea typeface="Arial"/>
              <a:cs typeface="Arial"/>
              <a:sym typeface="Arial"/>
            </a:endParaRPr>
          </a:p>
        </p:txBody>
      </p:sp>
      <p:sp>
        <p:nvSpPr>
          <p:cNvPr id="154" name="Google Shape;154;p8"/>
          <p:cNvSpPr txBox="1"/>
          <p:nvPr/>
        </p:nvSpPr>
        <p:spPr>
          <a:xfrm>
            <a:off x="1162050" y="3949500"/>
            <a:ext cx="2344500" cy="808396"/>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000"/>
              </a:spcAft>
              <a:buClr>
                <a:srgbClr val="000000"/>
              </a:buClr>
              <a:buSzPts val="1400"/>
              <a:buFont typeface="Arial"/>
              <a:buNone/>
            </a:pPr>
            <a:r>
              <a:rPr b="1" i="0" lang="en" sz="1400" u="none" cap="none" strike="noStrike">
                <a:solidFill>
                  <a:schemeClr val="lt1"/>
                </a:solidFill>
                <a:latin typeface="Century Gothic"/>
                <a:ea typeface="Century Gothic"/>
                <a:cs typeface="Century Gothic"/>
                <a:sym typeface="Century Gothic"/>
              </a:rPr>
              <a:t>Diretores e Quadros Superiores de Hospitais</a:t>
            </a:r>
            <a:endParaRPr b="1" i="0" sz="1600" u="none" cap="none" strike="noStrike">
              <a:solidFill>
                <a:schemeClr val="lt1"/>
              </a:solidFill>
              <a:latin typeface="Arial"/>
              <a:ea typeface="Arial"/>
              <a:cs typeface="Arial"/>
              <a:sym typeface="Arial"/>
            </a:endParaRPr>
          </a:p>
        </p:txBody>
      </p:sp>
      <p:cxnSp>
        <p:nvCxnSpPr>
          <p:cNvPr id="155" name="Google Shape;155;p8"/>
          <p:cNvCxnSpPr/>
          <p:nvPr/>
        </p:nvCxnSpPr>
        <p:spPr>
          <a:xfrm>
            <a:off x="1049100" y="3183647"/>
            <a:ext cx="2570400" cy="0"/>
          </a:xfrm>
          <a:prstGeom prst="straightConnector1">
            <a:avLst/>
          </a:prstGeom>
          <a:noFill/>
          <a:ln cap="flat" cmpd="sng" w="28575">
            <a:solidFill>
              <a:schemeClr val="lt1"/>
            </a:solidFill>
            <a:prstDash val="solid"/>
            <a:round/>
            <a:headEnd len="sm" w="sm" type="none"/>
            <a:tailEnd len="sm" w="sm" type="none"/>
          </a:ln>
        </p:spPr>
      </p:cxnSp>
      <p:pic>
        <p:nvPicPr>
          <p:cNvPr id="156" name="Google Shape;156;p8"/>
          <p:cNvPicPr preferRelativeResize="0"/>
          <p:nvPr/>
        </p:nvPicPr>
        <p:blipFill rotWithShape="1">
          <a:blip r:embed="rId3">
            <a:alphaModFix/>
          </a:blip>
          <a:srcRect b="0" l="0" r="0" t="0"/>
          <a:stretch/>
        </p:blipFill>
        <p:spPr>
          <a:xfrm>
            <a:off x="1787050" y="1888050"/>
            <a:ext cx="1094500" cy="10945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9"/>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3000"/>
              <a:buNone/>
            </a:pPr>
            <a:r>
              <a:rPr lang="en"/>
              <a:t>Formação em Gestão – Abordagem </a:t>
            </a:r>
            <a:endParaRPr/>
          </a:p>
        </p:txBody>
      </p:sp>
      <p:sp>
        <p:nvSpPr>
          <p:cNvPr id="162" name="Google Shape;162;p9"/>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163" name="Google Shape;163;p9"/>
          <p:cNvSpPr txBox="1"/>
          <p:nvPr>
            <p:ph idx="1" type="body"/>
          </p:nvPr>
        </p:nvSpPr>
        <p:spPr>
          <a:xfrm>
            <a:off x="311700" y="748775"/>
            <a:ext cx="4632900" cy="4386900"/>
          </a:xfrm>
          <a:prstGeom prst="rect">
            <a:avLst/>
          </a:prstGeom>
          <a:noFill/>
          <a:ln>
            <a:noFill/>
          </a:ln>
        </p:spPr>
        <p:txBody>
          <a:bodyPr anchorCtr="0" anchor="t" bIns="91425" lIns="0" spcFirstLastPara="1" rIns="0" wrap="square" tIns="91425">
            <a:spAutoFit/>
          </a:bodyPr>
          <a:lstStyle/>
          <a:p>
            <a:pPr indent="-311150" lvl="0" marL="457200" rtl="0" algn="l">
              <a:lnSpc>
                <a:spcPct val="100000"/>
              </a:lnSpc>
              <a:spcBef>
                <a:spcPts val="0"/>
              </a:spcBef>
              <a:spcAft>
                <a:spcPts val="0"/>
              </a:spcAft>
              <a:buClr>
                <a:schemeClr val="dk2"/>
              </a:buClr>
              <a:buSzPts val="1300"/>
              <a:buChar char="●"/>
            </a:pPr>
            <a:r>
              <a:rPr b="1" lang="en" sz="1300">
                <a:solidFill>
                  <a:schemeClr val="dk2"/>
                </a:solidFill>
              </a:rPr>
              <a:t>Sessões teóricas </a:t>
            </a:r>
            <a:r>
              <a:rPr lang="en" sz="1300">
                <a:solidFill>
                  <a:schemeClr val="dk2"/>
                </a:solidFill>
              </a:rPr>
              <a:t>para desenvolver a compreensão concetual das estações de PSA e dos sistemas de fornecimento de oxigénio</a:t>
            </a:r>
            <a:endParaRPr/>
          </a:p>
          <a:p>
            <a:pPr indent="-311150" lvl="0" marL="457200" rtl="0" algn="l">
              <a:lnSpc>
                <a:spcPct val="100000"/>
              </a:lnSpc>
              <a:spcBef>
                <a:spcPts val="0"/>
              </a:spcBef>
              <a:spcAft>
                <a:spcPts val="0"/>
              </a:spcAft>
              <a:buClr>
                <a:schemeClr val="dk2"/>
              </a:buClr>
              <a:buSzPts val="1300"/>
              <a:buChar char="●"/>
            </a:pPr>
            <a:r>
              <a:rPr i="1" lang="en" sz="1300">
                <a:solidFill>
                  <a:schemeClr val="dk2"/>
                </a:solidFill>
              </a:rPr>
              <a:t>Briefing</a:t>
            </a:r>
            <a:r>
              <a:rPr lang="en" sz="1300">
                <a:solidFill>
                  <a:schemeClr val="dk2"/>
                </a:solidFill>
              </a:rPr>
              <a:t> sobre </a:t>
            </a:r>
            <a:r>
              <a:rPr b="1" lang="en" sz="1300">
                <a:solidFill>
                  <a:schemeClr val="dk2"/>
                </a:solidFill>
              </a:rPr>
              <a:t>orçamentos, recursos humanos, cadeia de abastecimento, garantias, contratos de serviço</a:t>
            </a:r>
            <a:endParaRPr/>
          </a:p>
          <a:p>
            <a:pPr indent="-311150" lvl="0" marL="457200" rtl="0" algn="l">
              <a:lnSpc>
                <a:spcPct val="100000"/>
              </a:lnSpc>
              <a:spcBef>
                <a:spcPts val="0"/>
              </a:spcBef>
              <a:spcAft>
                <a:spcPts val="0"/>
              </a:spcAft>
              <a:buClr>
                <a:schemeClr val="dk2"/>
              </a:buClr>
              <a:buSzPts val="1300"/>
              <a:buChar char="●"/>
            </a:pPr>
            <a:r>
              <a:rPr b="1" lang="en" sz="1300">
                <a:solidFill>
                  <a:schemeClr val="dk2"/>
                </a:solidFill>
              </a:rPr>
              <a:t>Visita </a:t>
            </a:r>
            <a:r>
              <a:rPr lang="en" sz="1300">
                <a:solidFill>
                  <a:schemeClr val="dk2"/>
                </a:solidFill>
              </a:rPr>
              <a:t>a uma estação de PSA para aprendizagem prática</a:t>
            </a:r>
            <a:endParaRPr/>
          </a:p>
          <a:p>
            <a:pPr indent="-311150" lvl="0" marL="457200" rtl="0" algn="l">
              <a:lnSpc>
                <a:spcPct val="100000"/>
              </a:lnSpc>
              <a:spcBef>
                <a:spcPts val="0"/>
              </a:spcBef>
              <a:spcAft>
                <a:spcPts val="0"/>
              </a:spcAft>
              <a:buClr>
                <a:schemeClr val="dk2"/>
              </a:buClr>
              <a:buSzPts val="1300"/>
              <a:buChar char="●"/>
            </a:pPr>
            <a:r>
              <a:rPr lang="en" sz="1300">
                <a:solidFill>
                  <a:schemeClr val="dk2"/>
                </a:solidFill>
              </a:rPr>
              <a:t>Vídeos e estudos de casos para aumentar a sensibilização para a </a:t>
            </a:r>
            <a:r>
              <a:rPr b="1" lang="en" sz="1300">
                <a:solidFill>
                  <a:schemeClr val="dk2"/>
                </a:solidFill>
              </a:rPr>
              <a:t>segurança do oxigénio </a:t>
            </a:r>
            <a:r>
              <a:rPr lang="en" sz="1300">
                <a:solidFill>
                  <a:schemeClr val="dk2"/>
                </a:solidFill>
              </a:rPr>
              <a:t>medicinal </a:t>
            </a:r>
            <a:r>
              <a:rPr b="1" lang="en" sz="1300">
                <a:solidFill>
                  <a:schemeClr val="dk2"/>
                </a:solidFill>
              </a:rPr>
              <a:t>e a redução dos riscos</a:t>
            </a:r>
            <a:endParaRPr sz="1300">
              <a:solidFill>
                <a:schemeClr val="dk2"/>
              </a:solidFill>
            </a:endParaRPr>
          </a:p>
          <a:p>
            <a:pPr indent="-311150" lvl="0" marL="457200" rtl="0" algn="l">
              <a:lnSpc>
                <a:spcPct val="100000"/>
              </a:lnSpc>
              <a:spcBef>
                <a:spcPts val="0"/>
              </a:spcBef>
              <a:spcAft>
                <a:spcPts val="0"/>
              </a:spcAft>
              <a:buClr>
                <a:schemeClr val="dk2"/>
              </a:buClr>
              <a:buSzPts val="1300"/>
              <a:buChar char="●"/>
            </a:pPr>
            <a:r>
              <a:rPr lang="en" sz="1300">
                <a:solidFill>
                  <a:schemeClr val="dk2"/>
                </a:solidFill>
              </a:rPr>
              <a:t>Revisão das </a:t>
            </a:r>
            <a:r>
              <a:rPr b="1" lang="en" sz="1300">
                <a:solidFill>
                  <a:schemeClr val="dk2"/>
                </a:solidFill>
              </a:rPr>
              <a:t>listas de verificação diárias </a:t>
            </a:r>
            <a:r>
              <a:rPr lang="en" sz="1300">
                <a:solidFill>
                  <a:schemeClr val="dk2"/>
                </a:solidFill>
              </a:rPr>
              <a:t>do operador da fábrica para familiarizar a direção com os resultados</a:t>
            </a:r>
            <a:endParaRPr/>
          </a:p>
          <a:p>
            <a:pPr indent="-311150" lvl="0" marL="457200" rtl="0" algn="l">
              <a:lnSpc>
                <a:spcPct val="100000"/>
              </a:lnSpc>
              <a:spcBef>
                <a:spcPts val="0"/>
              </a:spcBef>
              <a:spcAft>
                <a:spcPts val="0"/>
              </a:spcAft>
              <a:buClr>
                <a:schemeClr val="dk2"/>
              </a:buClr>
              <a:buSzPts val="1300"/>
              <a:buChar char="●"/>
            </a:pPr>
            <a:r>
              <a:rPr b="1" lang="en" sz="1300">
                <a:solidFill>
                  <a:schemeClr val="dk2"/>
                </a:solidFill>
              </a:rPr>
              <a:t>Exemplos </a:t>
            </a:r>
            <a:r>
              <a:rPr lang="en" sz="1300">
                <a:solidFill>
                  <a:schemeClr val="dk2"/>
                </a:solidFill>
              </a:rPr>
              <a:t>de circunstâncias que conduziram a falhas nas estações, </a:t>
            </a:r>
            <a:r>
              <a:rPr b="1" lang="en" sz="1300">
                <a:solidFill>
                  <a:schemeClr val="dk2"/>
                </a:solidFill>
              </a:rPr>
              <a:t>do trabalho Find &amp; Fix da BHI</a:t>
            </a:r>
            <a:endParaRPr/>
          </a:p>
          <a:p>
            <a:pPr indent="-311150" lvl="0" marL="457200" rtl="0" algn="l">
              <a:lnSpc>
                <a:spcPct val="100000"/>
              </a:lnSpc>
              <a:spcBef>
                <a:spcPts val="0"/>
              </a:spcBef>
              <a:spcAft>
                <a:spcPts val="0"/>
              </a:spcAft>
              <a:buClr>
                <a:schemeClr val="dk2"/>
              </a:buClr>
              <a:buSzPts val="1300"/>
              <a:buChar char="●"/>
            </a:pPr>
            <a:r>
              <a:rPr lang="en" sz="1300">
                <a:solidFill>
                  <a:schemeClr val="dk2"/>
                </a:solidFill>
              </a:rPr>
              <a:t>Discussão </a:t>
            </a:r>
            <a:r>
              <a:rPr b="1" lang="en" sz="1300">
                <a:solidFill>
                  <a:schemeClr val="dk2"/>
                </a:solidFill>
              </a:rPr>
              <a:t>sobre peças sobressalentes </a:t>
            </a:r>
            <a:r>
              <a:rPr lang="en" sz="1300">
                <a:solidFill>
                  <a:schemeClr val="dk2"/>
                </a:solidFill>
              </a:rPr>
              <a:t>e </a:t>
            </a:r>
            <a:r>
              <a:rPr b="1" lang="en" sz="1300">
                <a:solidFill>
                  <a:schemeClr val="dk2"/>
                </a:solidFill>
              </a:rPr>
              <a:t>manutenção preventiva</a:t>
            </a:r>
            <a:endParaRPr/>
          </a:p>
          <a:p>
            <a:pPr indent="-311150" lvl="0" marL="457200" rtl="0" algn="l">
              <a:lnSpc>
                <a:spcPct val="100000"/>
              </a:lnSpc>
              <a:spcBef>
                <a:spcPts val="0"/>
              </a:spcBef>
              <a:spcAft>
                <a:spcPts val="0"/>
              </a:spcAft>
              <a:buClr>
                <a:schemeClr val="dk2"/>
              </a:buClr>
              <a:buSzPts val="1300"/>
              <a:buChar char="●"/>
            </a:pPr>
            <a:r>
              <a:rPr b="1" i="1" lang="en" sz="1300">
                <a:solidFill>
                  <a:schemeClr val="dk2"/>
                </a:solidFill>
              </a:rPr>
              <a:t>Workshops</a:t>
            </a:r>
            <a:r>
              <a:rPr b="1" lang="en" sz="1300">
                <a:solidFill>
                  <a:schemeClr val="dk2"/>
                </a:solidFill>
              </a:rPr>
              <a:t> interativos </a:t>
            </a:r>
            <a:r>
              <a:rPr lang="en" sz="1300">
                <a:solidFill>
                  <a:schemeClr val="dk2"/>
                </a:solidFill>
              </a:rPr>
              <a:t>para aumentar a participação dos formandos e reforçar os conceitos-chave</a:t>
            </a:r>
            <a:endParaRPr/>
          </a:p>
        </p:txBody>
      </p:sp>
      <p:sp>
        <p:nvSpPr>
          <p:cNvPr id="164" name="Google Shape;164;p9"/>
          <p:cNvSpPr txBox="1"/>
          <p:nvPr/>
        </p:nvSpPr>
        <p:spPr>
          <a:xfrm>
            <a:off x="5200327" y="696150"/>
            <a:ext cx="2570700" cy="432396"/>
          </a:xfrm>
          <a:prstGeom prst="rect">
            <a:avLst/>
          </a:prstGeom>
          <a:solidFill>
            <a:schemeClr val="lt1"/>
          </a:solidFill>
          <a:ln>
            <a:noFill/>
          </a:ln>
        </p:spPr>
        <p:txBody>
          <a:bodyPr anchorCtr="0" anchor="t" bIns="91425" lIns="0" spcFirstLastPara="1" rIns="91425" wrap="square" tIns="91425">
            <a:spAutoFit/>
          </a:bodyPr>
          <a:lstStyle/>
          <a:p>
            <a:pPr indent="0" lvl="0" marL="0" marR="0" rtl="0" algn="ctr">
              <a:lnSpc>
                <a:spcPct val="115000"/>
              </a:lnSpc>
              <a:spcBef>
                <a:spcPts val="0"/>
              </a:spcBef>
              <a:spcAft>
                <a:spcPts val="0"/>
              </a:spcAft>
              <a:buClr>
                <a:srgbClr val="000000"/>
              </a:buClr>
              <a:buSzPts val="1400"/>
              <a:buFont typeface="Arial"/>
              <a:buNone/>
            </a:pPr>
            <a:r>
              <a:rPr b="1" i="0" lang="en" sz="1400" u="none" cap="none" strike="noStrike">
                <a:solidFill>
                  <a:schemeClr val="dk2"/>
                </a:solidFill>
                <a:latin typeface="Century Gothic"/>
                <a:ea typeface="Century Gothic"/>
                <a:cs typeface="Century Gothic"/>
                <a:sym typeface="Century Gothic"/>
              </a:rPr>
              <a:t>Agenda da Formação</a:t>
            </a:r>
            <a:endParaRPr b="0" i="0" sz="1600" u="none" cap="none" strike="noStrike">
              <a:solidFill>
                <a:srgbClr val="000000"/>
              </a:solidFill>
              <a:latin typeface="Arial"/>
              <a:ea typeface="Arial"/>
              <a:cs typeface="Arial"/>
              <a:sym typeface="Arial"/>
            </a:endParaRPr>
          </a:p>
        </p:txBody>
      </p:sp>
      <p:pic>
        <p:nvPicPr>
          <p:cNvPr id="165" name="Google Shape;165;p9"/>
          <p:cNvPicPr preferRelativeResize="0"/>
          <p:nvPr/>
        </p:nvPicPr>
        <p:blipFill rotWithShape="1">
          <a:blip r:embed="rId3">
            <a:alphaModFix/>
          </a:blip>
          <a:srcRect b="0" l="0" r="0" t="0"/>
          <a:stretch/>
        </p:blipFill>
        <p:spPr>
          <a:xfrm>
            <a:off x="5097000" y="1096350"/>
            <a:ext cx="2600427" cy="3513926"/>
          </a:xfrm>
          <a:prstGeom prst="rect">
            <a:avLst/>
          </a:prstGeom>
          <a:noFill/>
          <a:ln>
            <a:noFill/>
          </a:ln>
        </p:spPr>
      </p:pic>
      <p:pic>
        <p:nvPicPr>
          <p:cNvPr id="166" name="Google Shape;166;p9"/>
          <p:cNvPicPr preferRelativeResize="0"/>
          <p:nvPr/>
        </p:nvPicPr>
        <p:blipFill rotWithShape="1">
          <a:blip r:embed="rId4">
            <a:alphaModFix/>
          </a:blip>
          <a:srcRect b="0" l="0" r="0" t="0"/>
          <a:stretch/>
        </p:blipFill>
        <p:spPr>
          <a:xfrm>
            <a:off x="7849821" y="3794179"/>
            <a:ext cx="983025" cy="81609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10"/>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3000"/>
              <a:buNone/>
            </a:pPr>
            <a:r>
              <a:rPr lang="en"/>
              <a:t>Formação em Gestão – Sessões teóricas</a:t>
            </a:r>
            <a:endParaRPr/>
          </a:p>
        </p:txBody>
      </p:sp>
      <p:sp>
        <p:nvSpPr>
          <p:cNvPr id="172" name="Google Shape;172;p10"/>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173" name="Google Shape;173;p10"/>
          <p:cNvSpPr txBox="1"/>
          <p:nvPr>
            <p:ph idx="1" type="body"/>
          </p:nvPr>
        </p:nvSpPr>
        <p:spPr>
          <a:xfrm>
            <a:off x="311700" y="845650"/>
            <a:ext cx="4260300" cy="4201120"/>
          </a:xfrm>
          <a:prstGeom prst="rect">
            <a:avLst/>
          </a:prstGeom>
          <a:noFill/>
          <a:ln>
            <a:noFill/>
          </a:ln>
        </p:spPr>
        <p:txBody>
          <a:bodyPr anchorCtr="0" anchor="t" bIns="91425" lIns="0" spcFirstLastPara="1" rIns="0" wrap="square" tIns="91425">
            <a:spAutoFit/>
          </a:bodyPr>
          <a:lstStyle/>
          <a:p>
            <a:pPr indent="0" lvl="0" marL="0" rtl="0" algn="l">
              <a:lnSpc>
                <a:spcPct val="100000"/>
              </a:lnSpc>
              <a:spcBef>
                <a:spcPts val="0"/>
              </a:spcBef>
              <a:spcAft>
                <a:spcPts val="0"/>
              </a:spcAft>
              <a:buSzPts val="1400"/>
              <a:buNone/>
            </a:pPr>
            <a:r>
              <a:rPr b="1" lang="en" u="sng"/>
              <a:t>Os tópicos incluem:</a:t>
            </a:r>
            <a:endParaRPr/>
          </a:p>
          <a:p>
            <a:pPr indent="-317500" lvl="0" marL="457200" rtl="0" algn="l">
              <a:lnSpc>
                <a:spcPct val="100000"/>
              </a:lnSpc>
              <a:spcBef>
                <a:spcPts val="0"/>
              </a:spcBef>
              <a:spcAft>
                <a:spcPts val="0"/>
              </a:spcAft>
              <a:buSzPts val="1400"/>
              <a:buChar char="●"/>
            </a:pPr>
            <a:r>
              <a:rPr lang="en" sz="1300"/>
              <a:t>Introdução ao </a:t>
            </a:r>
            <a:r>
              <a:rPr b="1" lang="en" sz="1300"/>
              <a:t>oxigénio medicinal </a:t>
            </a:r>
            <a:r>
              <a:rPr lang="en" sz="1300"/>
              <a:t>e às </a:t>
            </a:r>
            <a:r>
              <a:rPr b="1" lang="en" sz="1300"/>
              <a:t>estações de PSA </a:t>
            </a:r>
            <a:endParaRPr/>
          </a:p>
          <a:p>
            <a:pPr indent="-317500" lvl="0" marL="457200" rtl="0" algn="l">
              <a:lnSpc>
                <a:spcPct val="100000"/>
              </a:lnSpc>
              <a:spcBef>
                <a:spcPts val="0"/>
              </a:spcBef>
              <a:spcAft>
                <a:spcPts val="0"/>
              </a:spcAft>
              <a:buSzPts val="1400"/>
              <a:buChar char="●"/>
            </a:pPr>
            <a:r>
              <a:rPr b="1" lang="en" sz="1300"/>
              <a:t>Segurança </a:t>
            </a:r>
            <a:r>
              <a:rPr lang="en" sz="1300"/>
              <a:t>e </a:t>
            </a:r>
            <a:r>
              <a:rPr b="1" lang="en" sz="1300"/>
              <a:t>mitigação</a:t>
            </a:r>
            <a:r>
              <a:rPr lang="en" sz="1300"/>
              <a:t> </a:t>
            </a:r>
            <a:r>
              <a:rPr b="1" lang="en" sz="1300"/>
              <a:t>dos riscos </a:t>
            </a:r>
            <a:endParaRPr sz="1300"/>
          </a:p>
          <a:p>
            <a:pPr indent="-317500" lvl="0" marL="457200" rtl="0" algn="l">
              <a:lnSpc>
                <a:spcPct val="100000"/>
              </a:lnSpc>
              <a:spcBef>
                <a:spcPts val="0"/>
              </a:spcBef>
              <a:spcAft>
                <a:spcPts val="0"/>
              </a:spcAft>
              <a:buSzPts val="1400"/>
              <a:buChar char="●"/>
            </a:pPr>
            <a:r>
              <a:rPr lang="en" sz="1300"/>
              <a:t>Visão geral dos </a:t>
            </a:r>
            <a:r>
              <a:rPr b="1" lang="en" sz="1300"/>
              <a:t>componentes </a:t>
            </a:r>
            <a:r>
              <a:rPr lang="en" sz="1300"/>
              <a:t>e</a:t>
            </a:r>
            <a:r>
              <a:rPr b="1" lang="en" sz="1300"/>
              <a:t> </a:t>
            </a:r>
            <a:r>
              <a:rPr lang="en" sz="1300"/>
              <a:t>da </a:t>
            </a:r>
            <a:r>
              <a:rPr b="1" lang="en" sz="1300"/>
              <a:t>função da estação de PSA</a:t>
            </a:r>
            <a:endParaRPr sz="1300"/>
          </a:p>
          <a:p>
            <a:pPr indent="-317500" lvl="0" marL="457200" rtl="0" algn="l">
              <a:lnSpc>
                <a:spcPct val="100000"/>
              </a:lnSpc>
              <a:spcBef>
                <a:spcPts val="0"/>
              </a:spcBef>
              <a:spcAft>
                <a:spcPts val="0"/>
              </a:spcAft>
              <a:buSzPts val="1400"/>
              <a:buChar char="●"/>
            </a:pPr>
            <a:r>
              <a:rPr b="1" lang="en" sz="1300"/>
              <a:t>Observações do “Find &amp; Fix” </a:t>
            </a:r>
            <a:r>
              <a:rPr lang="en" sz="1300"/>
              <a:t>e lições aprendidas </a:t>
            </a:r>
            <a:endParaRPr/>
          </a:p>
          <a:p>
            <a:pPr indent="-317500" lvl="0" marL="457200" rtl="0" algn="l">
              <a:lnSpc>
                <a:spcPct val="100000"/>
              </a:lnSpc>
              <a:spcBef>
                <a:spcPts val="0"/>
              </a:spcBef>
              <a:spcAft>
                <a:spcPts val="0"/>
              </a:spcAft>
              <a:buSzPts val="1400"/>
              <a:buChar char="●"/>
            </a:pPr>
            <a:r>
              <a:rPr b="1" lang="en" sz="1300"/>
              <a:t>Requisitos de funcionamento </a:t>
            </a:r>
            <a:r>
              <a:rPr lang="en" sz="1300"/>
              <a:t>das estações de PSA</a:t>
            </a:r>
            <a:endParaRPr/>
          </a:p>
          <a:p>
            <a:pPr indent="-317500" lvl="0" marL="457200" rtl="0" algn="l">
              <a:lnSpc>
                <a:spcPct val="100000"/>
              </a:lnSpc>
              <a:spcBef>
                <a:spcPts val="0"/>
              </a:spcBef>
              <a:spcAft>
                <a:spcPts val="0"/>
              </a:spcAft>
              <a:buSzPts val="1400"/>
              <a:buChar char="●"/>
            </a:pPr>
            <a:r>
              <a:rPr lang="en" sz="1300"/>
              <a:t>Visão geral da manutenção das</a:t>
            </a:r>
            <a:r>
              <a:rPr b="1" lang="en" sz="1300"/>
              <a:t> estações de PSA </a:t>
            </a:r>
            <a:endParaRPr sz="1300"/>
          </a:p>
          <a:p>
            <a:pPr indent="-317500" lvl="0" marL="457200" rtl="0" algn="l">
              <a:lnSpc>
                <a:spcPct val="100000"/>
              </a:lnSpc>
              <a:spcBef>
                <a:spcPts val="0"/>
              </a:spcBef>
              <a:spcAft>
                <a:spcPts val="0"/>
              </a:spcAft>
              <a:buSzPts val="1400"/>
              <a:buChar char="●"/>
            </a:pPr>
            <a:r>
              <a:rPr b="1" lang="en" sz="1300"/>
              <a:t>Recursos humanos</a:t>
            </a:r>
            <a:r>
              <a:rPr lang="en" sz="1300"/>
              <a:t>, incluindo </a:t>
            </a:r>
            <a:r>
              <a:rPr b="1" lang="en" sz="1300"/>
              <a:t>requisitos de pessoal </a:t>
            </a:r>
            <a:r>
              <a:rPr lang="en" sz="1300"/>
              <a:t>e </a:t>
            </a:r>
            <a:r>
              <a:rPr b="1" lang="en" sz="1300"/>
              <a:t>reforço das capacidades </a:t>
            </a:r>
            <a:r>
              <a:rPr lang="en" sz="1300"/>
              <a:t>para a manutenção das estações de PSA</a:t>
            </a:r>
            <a:endParaRPr/>
          </a:p>
          <a:p>
            <a:pPr indent="-317500" lvl="0" marL="457200" rtl="0" algn="l">
              <a:lnSpc>
                <a:spcPct val="100000"/>
              </a:lnSpc>
              <a:spcBef>
                <a:spcPts val="0"/>
              </a:spcBef>
              <a:spcAft>
                <a:spcPts val="0"/>
              </a:spcAft>
              <a:buSzPts val="1400"/>
              <a:buChar char="●"/>
            </a:pPr>
            <a:r>
              <a:rPr b="1" lang="en" sz="1300"/>
              <a:t>Orçamento </a:t>
            </a:r>
            <a:r>
              <a:rPr lang="en" sz="1300"/>
              <a:t>para operações PSA, fornecimento de oxigénio e manutenção</a:t>
            </a:r>
            <a:endParaRPr/>
          </a:p>
          <a:p>
            <a:pPr indent="-317500" lvl="0" marL="457200" rtl="0" algn="l">
              <a:lnSpc>
                <a:spcPct val="100000"/>
              </a:lnSpc>
              <a:spcBef>
                <a:spcPts val="0"/>
              </a:spcBef>
              <a:spcAft>
                <a:spcPts val="0"/>
              </a:spcAft>
              <a:buSzPts val="1400"/>
              <a:buChar char="●"/>
            </a:pPr>
            <a:r>
              <a:rPr b="1" lang="en" sz="1300"/>
              <a:t>Olhar para o futuro </a:t>
            </a:r>
            <a:r>
              <a:rPr lang="en" sz="1300"/>
              <a:t>– </a:t>
            </a:r>
            <a:r>
              <a:rPr b="1" lang="en" sz="1300"/>
              <a:t>gestão de </a:t>
            </a:r>
            <a:r>
              <a:rPr lang="en" sz="1300"/>
              <a:t>estações de PSA para um </a:t>
            </a:r>
            <a:r>
              <a:rPr b="1" lang="en" sz="1300"/>
              <a:t>fornecimento sustentável de oxigénio</a:t>
            </a:r>
            <a:endParaRPr/>
          </a:p>
        </p:txBody>
      </p:sp>
      <p:pic>
        <p:nvPicPr>
          <p:cNvPr id="174" name="Google Shape;174;p10"/>
          <p:cNvPicPr preferRelativeResize="0"/>
          <p:nvPr/>
        </p:nvPicPr>
        <p:blipFill rotWithShape="1">
          <a:blip r:embed="rId3">
            <a:alphaModFix/>
          </a:blip>
          <a:srcRect b="0" l="0" r="0" t="0"/>
          <a:stretch/>
        </p:blipFill>
        <p:spPr>
          <a:xfrm>
            <a:off x="4792500" y="1160399"/>
            <a:ext cx="4067103" cy="2710740"/>
          </a:xfrm>
          <a:prstGeom prst="rect">
            <a:avLst/>
          </a:prstGeom>
          <a:noFill/>
          <a:ln cap="flat" cmpd="sng" w="38100">
            <a:solidFill>
              <a:srgbClr val="B1C67D"/>
            </a:solidFill>
            <a:prstDash val="solid"/>
            <a:round/>
            <a:headEnd len="sm" w="sm" type="none"/>
            <a:tailEnd len="sm" w="sm" type="none"/>
          </a:ln>
        </p:spPr>
      </p:pic>
      <p:sp>
        <p:nvSpPr>
          <p:cNvPr id="175" name="Google Shape;175;p10"/>
          <p:cNvSpPr txBox="1"/>
          <p:nvPr/>
        </p:nvSpPr>
        <p:spPr>
          <a:xfrm>
            <a:off x="4772100" y="3981625"/>
            <a:ext cx="4107900" cy="184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600"/>
              <a:buFont typeface="Arial"/>
              <a:buNone/>
            </a:pPr>
            <a:r>
              <a:rPr b="1" i="0" lang="en" sz="600" u="none" cap="none" strike="noStrike">
                <a:solidFill>
                  <a:srgbClr val="000000"/>
                </a:solidFill>
                <a:latin typeface="Century Gothic"/>
                <a:ea typeface="Century Gothic"/>
                <a:cs typeface="Century Gothic"/>
                <a:sym typeface="Century Gothic"/>
              </a:rPr>
              <a:t>Formação de Quadros Superiores na Serra Leoa: </a:t>
            </a:r>
            <a:r>
              <a:rPr b="0" i="0" lang="en" sz="600" u="none" cap="none" strike="noStrike">
                <a:solidFill>
                  <a:srgbClr val="000000"/>
                </a:solidFill>
                <a:latin typeface="Century Gothic"/>
                <a:ea typeface="Century Gothic"/>
                <a:cs typeface="Century Gothic"/>
                <a:sym typeface="Century Gothic"/>
              </a:rPr>
              <a:t>Um líder do setor da saúde coloca uma questão durante o módulo de Orçamentação para operações PSA.</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11"/>
          <p:cNvSpPr txBox="1"/>
          <p:nvPr>
            <p:ph type="title"/>
          </p:nvPr>
        </p:nvSpPr>
        <p:spPr>
          <a:xfrm>
            <a:off x="311700" y="307700"/>
            <a:ext cx="4045200" cy="1477500"/>
          </a:xfrm>
          <a:prstGeom prst="rect">
            <a:avLst/>
          </a:prstGeom>
          <a:noFill/>
          <a:ln>
            <a:noFill/>
          </a:ln>
        </p:spPr>
        <p:txBody>
          <a:bodyPr anchorCtr="0" anchor="b" bIns="91425" lIns="0" spcFirstLastPara="1" rIns="91425" wrap="square" tIns="91425">
            <a:spAutoFit/>
          </a:bodyPr>
          <a:lstStyle/>
          <a:p>
            <a:pPr indent="0" lvl="0" marL="0" rtl="0" algn="ctr">
              <a:lnSpc>
                <a:spcPct val="100000"/>
              </a:lnSpc>
              <a:spcBef>
                <a:spcPts val="0"/>
              </a:spcBef>
              <a:spcAft>
                <a:spcPts val="0"/>
              </a:spcAft>
              <a:buSzPts val="4200"/>
              <a:buNone/>
            </a:pPr>
            <a:r>
              <a:rPr lang="en"/>
              <a:t>Formação em Manutenção</a:t>
            </a:r>
            <a:endParaRPr/>
          </a:p>
        </p:txBody>
      </p:sp>
      <p:sp>
        <p:nvSpPr>
          <p:cNvPr id="181" name="Google Shape;181;p11"/>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182" name="Google Shape;182;p11"/>
          <p:cNvSpPr txBox="1"/>
          <p:nvPr/>
        </p:nvSpPr>
        <p:spPr>
          <a:xfrm>
            <a:off x="5042725" y="484527"/>
            <a:ext cx="3748800" cy="1056156"/>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000"/>
              </a:spcAft>
              <a:buClr>
                <a:srgbClr val="000000"/>
              </a:buClr>
              <a:buSzPts val="2100"/>
              <a:buFont typeface="Arial"/>
              <a:buNone/>
            </a:pPr>
            <a:r>
              <a:rPr b="1" i="0" lang="en" sz="2100" u="none" cap="none" strike="noStrike">
                <a:solidFill>
                  <a:schemeClr val="dk2"/>
                </a:solidFill>
                <a:latin typeface="Century Gothic"/>
                <a:ea typeface="Century Gothic"/>
                <a:cs typeface="Century Gothic"/>
                <a:sym typeface="Century Gothic"/>
              </a:rPr>
              <a:t>Formação intensiva de cinco dias</a:t>
            </a:r>
            <a:endParaRPr/>
          </a:p>
        </p:txBody>
      </p:sp>
      <p:sp>
        <p:nvSpPr>
          <p:cNvPr id="183" name="Google Shape;183;p11"/>
          <p:cNvSpPr txBox="1"/>
          <p:nvPr/>
        </p:nvSpPr>
        <p:spPr>
          <a:xfrm>
            <a:off x="5042725" y="1198425"/>
            <a:ext cx="3748800" cy="684516"/>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000"/>
              </a:spcAft>
              <a:buClr>
                <a:srgbClr val="000000"/>
              </a:buClr>
              <a:buSzPts val="2100"/>
              <a:buFont typeface="Arial"/>
              <a:buNone/>
            </a:pPr>
            <a:r>
              <a:rPr b="0" i="0" lang="en" sz="2100" u="none" cap="none" strike="noStrike">
                <a:solidFill>
                  <a:schemeClr val="dk2"/>
                </a:solidFill>
                <a:latin typeface="Century Gothic"/>
                <a:ea typeface="Century Gothic"/>
                <a:cs typeface="Century Gothic"/>
                <a:sym typeface="Century Gothic"/>
              </a:rPr>
              <a:t>Nível de iniciação </a:t>
            </a:r>
            <a:endParaRPr/>
          </a:p>
        </p:txBody>
      </p:sp>
      <p:sp>
        <p:nvSpPr>
          <p:cNvPr id="184" name="Google Shape;184;p11"/>
          <p:cNvSpPr txBox="1"/>
          <p:nvPr/>
        </p:nvSpPr>
        <p:spPr>
          <a:xfrm>
            <a:off x="1032750" y="3301488"/>
            <a:ext cx="2603100" cy="834044"/>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200"/>
              </a:spcAft>
              <a:buClr>
                <a:srgbClr val="000000"/>
              </a:buClr>
              <a:buSzPts val="1400"/>
              <a:buFont typeface="Arial"/>
              <a:buNone/>
            </a:pPr>
            <a:r>
              <a:rPr b="1" i="0" lang="en" sz="1400" u="none" cap="none" strike="noStrike">
                <a:solidFill>
                  <a:schemeClr val="lt1"/>
                </a:solidFill>
                <a:latin typeface="Century Gothic"/>
                <a:ea typeface="Century Gothic"/>
                <a:cs typeface="Century Gothic"/>
                <a:sym typeface="Century Gothic"/>
              </a:rPr>
              <a:t>Engenheiros e Técnicos Biomédicos</a:t>
            </a:r>
            <a:endParaRPr b="1" i="0" sz="1400" u="none" cap="none" strike="noStrike">
              <a:solidFill>
                <a:schemeClr val="lt1"/>
              </a:solidFill>
              <a:latin typeface="Arial"/>
              <a:ea typeface="Arial"/>
              <a:cs typeface="Arial"/>
              <a:sym typeface="Arial"/>
            </a:endParaRPr>
          </a:p>
        </p:txBody>
      </p:sp>
      <p:sp>
        <p:nvSpPr>
          <p:cNvPr id="185" name="Google Shape;185;p11"/>
          <p:cNvSpPr txBox="1"/>
          <p:nvPr/>
        </p:nvSpPr>
        <p:spPr>
          <a:xfrm>
            <a:off x="4660825" y="1772575"/>
            <a:ext cx="4378500" cy="2769959"/>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595959"/>
                </a:solidFill>
                <a:latin typeface="Century Gothic"/>
                <a:ea typeface="Century Gothic"/>
                <a:cs typeface="Century Gothic"/>
                <a:sym typeface="Century Gothic"/>
              </a:rPr>
              <a:t>Objetivo</a:t>
            </a:r>
            <a:r>
              <a:rPr b="0" i="0" lang="en" sz="1400" u="none" cap="none" strike="noStrike">
                <a:solidFill>
                  <a:srgbClr val="595959"/>
                </a:solidFill>
                <a:latin typeface="Century Gothic"/>
                <a:ea typeface="Century Gothic"/>
                <a:cs typeface="Century Gothic"/>
                <a:sym typeface="Century Gothic"/>
              </a:rPr>
              <a:t>: Preparar engenheiros biomédicos, técnicos, gestores e operadores para operar e manter estações de PSA de forma segura e sustentável, fornecendo os conhecimentos e desenvolvendo as competências necessárias para: </a:t>
            </a:r>
            <a:endParaRPr/>
          </a:p>
          <a:p>
            <a:pPr indent="-330200" lvl="0" marL="457200" marR="0" rtl="0" algn="l">
              <a:lnSpc>
                <a:spcPct val="100000"/>
              </a:lnSpc>
              <a:spcBef>
                <a:spcPts val="0"/>
              </a:spcBef>
              <a:spcAft>
                <a:spcPts val="0"/>
              </a:spcAft>
              <a:buClr>
                <a:srgbClr val="595959"/>
              </a:buClr>
              <a:buSzPts val="1600"/>
              <a:buFont typeface="Century Gothic"/>
              <a:buChar char="●"/>
            </a:pPr>
            <a:r>
              <a:rPr b="0" i="0" lang="en" sz="1400" u="none" cap="none" strike="noStrike">
                <a:solidFill>
                  <a:srgbClr val="595959"/>
                </a:solidFill>
                <a:latin typeface="Century Gothic"/>
                <a:ea typeface="Century Gothic"/>
                <a:cs typeface="Century Gothic"/>
                <a:sym typeface="Century Gothic"/>
              </a:rPr>
              <a:t>implementar a manutenção preventiva diária e contínua;</a:t>
            </a:r>
            <a:endParaRPr/>
          </a:p>
          <a:p>
            <a:pPr indent="-330200" lvl="0" marL="457200" marR="0" rtl="0" algn="l">
              <a:lnSpc>
                <a:spcPct val="100000"/>
              </a:lnSpc>
              <a:spcBef>
                <a:spcPts val="0"/>
              </a:spcBef>
              <a:spcAft>
                <a:spcPts val="0"/>
              </a:spcAft>
              <a:buClr>
                <a:srgbClr val="595959"/>
              </a:buClr>
              <a:buSzPts val="1600"/>
              <a:buFont typeface="Century Gothic"/>
              <a:buChar char="●"/>
            </a:pPr>
            <a:r>
              <a:rPr b="0" i="0" lang="en" sz="1400" u="none" cap="none" strike="noStrike">
                <a:solidFill>
                  <a:srgbClr val="595959"/>
                </a:solidFill>
                <a:latin typeface="Century Gothic"/>
                <a:ea typeface="Century Gothic"/>
                <a:cs typeface="Century Gothic"/>
                <a:sym typeface="Century Gothic"/>
              </a:rPr>
              <a:t>efetuar um controlo diário de manutenção; e </a:t>
            </a:r>
            <a:endParaRPr/>
          </a:p>
          <a:p>
            <a:pPr indent="-330200" lvl="0" marL="457200" marR="0" rtl="0" algn="l">
              <a:lnSpc>
                <a:spcPct val="100000"/>
              </a:lnSpc>
              <a:spcBef>
                <a:spcPts val="0"/>
              </a:spcBef>
              <a:spcAft>
                <a:spcPts val="0"/>
              </a:spcAft>
              <a:buClr>
                <a:srgbClr val="595959"/>
              </a:buClr>
              <a:buSzPts val="1600"/>
              <a:buFont typeface="Century Gothic"/>
              <a:buChar char="●"/>
            </a:pPr>
            <a:r>
              <a:rPr b="0" i="0" lang="en" sz="1400" u="none" cap="none" strike="noStrike">
                <a:solidFill>
                  <a:srgbClr val="595959"/>
                </a:solidFill>
                <a:latin typeface="Century Gothic"/>
                <a:ea typeface="Century Gothic"/>
                <a:cs typeface="Century Gothic"/>
                <a:sym typeface="Century Gothic"/>
              </a:rPr>
              <a:t>resolver problemas e efetuar reparações de rotina.</a:t>
            </a:r>
            <a:endParaRPr/>
          </a:p>
        </p:txBody>
      </p:sp>
      <p:sp>
        <p:nvSpPr>
          <p:cNvPr id="186" name="Google Shape;186;p11"/>
          <p:cNvSpPr txBox="1"/>
          <p:nvPr/>
        </p:nvSpPr>
        <p:spPr>
          <a:xfrm>
            <a:off x="1353861" y="3949500"/>
            <a:ext cx="1938300" cy="808396"/>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000"/>
              </a:spcAft>
              <a:buClr>
                <a:srgbClr val="000000"/>
              </a:buClr>
              <a:buSzPts val="1400"/>
              <a:buFont typeface="Arial"/>
              <a:buNone/>
            </a:pPr>
            <a:r>
              <a:rPr b="1" i="0" lang="en" sz="1400" u="none" cap="none" strike="noStrike">
                <a:solidFill>
                  <a:schemeClr val="lt1"/>
                </a:solidFill>
                <a:latin typeface="Century Gothic"/>
                <a:ea typeface="Century Gothic"/>
                <a:cs typeface="Century Gothic"/>
                <a:sym typeface="Century Gothic"/>
              </a:rPr>
              <a:t>Gestores de Estações</a:t>
            </a:r>
            <a:endParaRPr b="1" i="0" sz="1600" u="none" cap="none" strike="noStrike">
              <a:solidFill>
                <a:schemeClr val="lt1"/>
              </a:solidFill>
              <a:latin typeface="Arial"/>
              <a:ea typeface="Arial"/>
              <a:cs typeface="Arial"/>
              <a:sym typeface="Arial"/>
            </a:endParaRPr>
          </a:p>
        </p:txBody>
      </p:sp>
      <p:sp>
        <p:nvSpPr>
          <p:cNvPr id="187" name="Google Shape;187;p11"/>
          <p:cNvSpPr txBox="1"/>
          <p:nvPr/>
        </p:nvSpPr>
        <p:spPr>
          <a:xfrm>
            <a:off x="1127061" y="4549792"/>
            <a:ext cx="2391900" cy="808396"/>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000"/>
              </a:spcAft>
              <a:buClr>
                <a:srgbClr val="000000"/>
              </a:buClr>
              <a:buSzPts val="1400"/>
              <a:buFont typeface="Arial"/>
              <a:buNone/>
            </a:pPr>
            <a:r>
              <a:rPr b="1" i="0" lang="en" sz="1400" u="none" cap="none" strike="noStrike">
                <a:solidFill>
                  <a:schemeClr val="lt1"/>
                </a:solidFill>
                <a:latin typeface="Century Gothic"/>
                <a:ea typeface="Century Gothic"/>
                <a:cs typeface="Century Gothic"/>
                <a:sym typeface="Century Gothic"/>
              </a:rPr>
              <a:t>Pessoal de Operações Hospitalares</a:t>
            </a:r>
            <a:endParaRPr b="1" i="0" sz="1600" u="none" cap="none" strike="noStrike">
              <a:solidFill>
                <a:schemeClr val="lt1"/>
              </a:solidFill>
              <a:latin typeface="Arial"/>
              <a:ea typeface="Arial"/>
              <a:cs typeface="Arial"/>
              <a:sym typeface="Arial"/>
            </a:endParaRPr>
          </a:p>
        </p:txBody>
      </p:sp>
      <p:cxnSp>
        <p:nvCxnSpPr>
          <p:cNvPr id="188" name="Google Shape;188;p11"/>
          <p:cNvCxnSpPr/>
          <p:nvPr/>
        </p:nvCxnSpPr>
        <p:spPr>
          <a:xfrm>
            <a:off x="1049100" y="3183647"/>
            <a:ext cx="2570400" cy="0"/>
          </a:xfrm>
          <a:prstGeom prst="straightConnector1">
            <a:avLst/>
          </a:prstGeom>
          <a:noFill/>
          <a:ln cap="flat" cmpd="sng" w="28575">
            <a:solidFill>
              <a:schemeClr val="lt1"/>
            </a:solidFill>
            <a:prstDash val="solid"/>
            <a:round/>
            <a:headEnd len="sm" w="sm" type="none"/>
            <a:tailEnd len="sm" w="sm" type="none"/>
          </a:ln>
        </p:spPr>
      </p:cxnSp>
      <p:pic>
        <p:nvPicPr>
          <p:cNvPr id="189" name="Google Shape;189;p11"/>
          <p:cNvPicPr preferRelativeResize="0"/>
          <p:nvPr/>
        </p:nvPicPr>
        <p:blipFill rotWithShape="1">
          <a:blip r:embed="rId3">
            <a:alphaModFix/>
          </a:blip>
          <a:srcRect b="0" l="0" r="0" t="0"/>
          <a:stretch/>
        </p:blipFill>
        <p:spPr>
          <a:xfrm>
            <a:off x="1867300" y="1952795"/>
            <a:ext cx="934001" cy="93400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12"/>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3000"/>
              <a:buNone/>
            </a:pPr>
            <a:r>
              <a:rPr lang="en"/>
              <a:t>Formação em Manutenção – Abordagem </a:t>
            </a:r>
            <a:endParaRPr/>
          </a:p>
        </p:txBody>
      </p:sp>
      <p:sp>
        <p:nvSpPr>
          <p:cNvPr id="195" name="Google Shape;195;p12"/>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196" name="Google Shape;196;p12"/>
          <p:cNvSpPr txBox="1"/>
          <p:nvPr>
            <p:ph idx="1" type="body"/>
          </p:nvPr>
        </p:nvSpPr>
        <p:spPr>
          <a:xfrm>
            <a:off x="219850" y="857250"/>
            <a:ext cx="4395300" cy="4062620"/>
          </a:xfrm>
          <a:prstGeom prst="rect">
            <a:avLst/>
          </a:prstGeom>
          <a:noFill/>
          <a:ln>
            <a:noFill/>
          </a:ln>
        </p:spPr>
        <p:txBody>
          <a:bodyPr anchorCtr="0" anchor="t" bIns="91425" lIns="0" spcFirstLastPara="1" rIns="0" wrap="square" tIns="91425">
            <a:spAutoFit/>
          </a:bodyPr>
          <a:lstStyle/>
          <a:p>
            <a:pPr indent="-323850" lvl="0" marL="457200" rtl="0" algn="l">
              <a:lnSpc>
                <a:spcPct val="100000"/>
              </a:lnSpc>
              <a:spcBef>
                <a:spcPts val="0"/>
              </a:spcBef>
              <a:spcAft>
                <a:spcPts val="0"/>
              </a:spcAft>
              <a:buClr>
                <a:schemeClr val="dk2"/>
              </a:buClr>
              <a:buSzPts val="1500"/>
              <a:buChar char="●"/>
            </a:pPr>
            <a:r>
              <a:rPr b="1" lang="en">
                <a:solidFill>
                  <a:schemeClr val="dk2"/>
                </a:solidFill>
              </a:rPr>
              <a:t>Sessões teóricas </a:t>
            </a:r>
            <a:r>
              <a:rPr lang="en">
                <a:solidFill>
                  <a:schemeClr val="dk2"/>
                </a:solidFill>
              </a:rPr>
              <a:t>para fornecer uma descrição técnica detalhada das estações de PSA e dos sistemas de fornecimento de oxigénio</a:t>
            </a:r>
            <a:endParaRPr/>
          </a:p>
          <a:p>
            <a:pPr indent="-323850" lvl="0" marL="457200" rtl="0" algn="l">
              <a:lnSpc>
                <a:spcPct val="100000"/>
              </a:lnSpc>
              <a:spcBef>
                <a:spcPts val="0"/>
              </a:spcBef>
              <a:spcAft>
                <a:spcPts val="0"/>
              </a:spcAft>
              <a:buClr>
                <a:schemeClr val="dk2"/>
              </a:buClr>
              <a:buSzPts val="1500"/>
              <a:buChar char="●"/>
            </a:pPr>
            <a:r>
              <a:rPr b="1" lang="en">
                <a:solidFill>
                  <a:schemeClr val="dk2"/>
                </a:solidFill>
              </a:rPr>
              <a:t>Visitas </a:t>
            </a:r>
            <a:r>
              <a:rPr lang="en">
                <a:solidFill>
                  <a:schemeClr val="dk2"/>
                </a:solidFill>
              </a:rPr>
              <a:t>a estações de PSA para aprendizagem prática</a:t>
            </a:r>
            <a:endParaRPr/>
          </a:p>
          <a:p>
            <a:pPr indent="-323850" lvl="0" marL="457200" rtl="0" algn="l">
              <a:lnSpc>
                <a:spcPct val="100000"/>
              </a:lnSpc>
              <a:spcBef>
                <a:spcPts val="0"/>
              </a:spcBef>
              <a:spcAft>
                <a:spcPts val="0"/>
              </a:spcAft>
              <a:buClr>
                <a:schemeClr val="dk2"/>
              </a:buClr>
              <a:buSzPts val="1500"/>
              <a:buChar char="●"/>
            </a:pPr>
            <a:r>
              <a:rPr b="1" lang="en">
                <a:solidFill>
                  <a:schemeClr val="dk2"/>
                </a:solidFill>
              </a:rPr>
              <a:t>Avaliações da aprendizagem pré-formação</a:t>
            </a:r>
            <a:r>
              <a:rPr lang="en">
                <a:solidFill>
                  <a:schemeClr val="dk2"/>
                </a:solidFill>
              </a:rPr>
              <a:t>, </a:t>
            </a:r>
            <a:r>
              <a:rPr b="1" lang="en">
                <a:solidFill>
                  <a:schemeClr val="dk2"/>
                </a:solidFill>
              </a:rPr>
              <a:t>diárias</a:t>
            </a:r>
            <a:r>
              <a:rPr lang="en">
                <a:solidFill>
                  <a:schemeClr val="dk2"/>
                </a:solidFill>
              </a:rPr>
              <a:t>,</a:t>
            </a:r>
            <a:r>
              <a:rPr b="1" lang="en">
                <a:solidFill>
                  <a:schemeClr val="dk2"/>
                </a:solidFill>
              </a:rPr>
              <a:t> </a:t>
            </a:r>
            <a:r>
              <a:rPr lang="en">
                <a:solidFill>
                  <a:schemeClr val="dk2"/>
                </a:solidFill>
              </a:rPr>
              <a:t>e </a:t>
            </a:r>
            <a:r>
              <a:rPr b="1" lang="en">
                <a:solidFill>
                  <a:schemeClr val="dk2"/>
                </a:solidFill>
              </a:rPr>
              <a:t>pós-formação</a:t>
            </a:r>
            <a:endParaRPr/>
          </a:p>
          <a:p>
            <a:pPr indent="-323850" lvl="0" marL="457200" rtl="0" algn="l">
              <a:lnSpc>
                <a:spcPct val="100000"/>
              </a:lnSpc>
              <a:spcBef>
                <a:spcPts val="0"/>
              </a:spcBef>
              <a:spcAft>
                <a:spcPts val="0"/>
              </a:spcAft>
              <a:buClr>
                <a:schemeClr val="dk2"/>
              </a:buClr>
              <a:buSzPts val="1500"/>
              <a:buChar char="●"/>
            </a:pPr>
            <a:r>
              <a:rPr b="1" lang="en">
                <a:solidFill>
                  <a:schemeClr val="dk2"/>
                </a:solidFill>
              </a:rPr>
              <a:t>Adaptação </a:t>
            </a:r>
            <a:r>
              <a:rPr lang="en">
                <a:solidFill>
                  <a:schemeClr val="dk2"/>
                </a:solidFill>
              </a:rPr>
              <a:t>de uma </a:t>
            </a:r>
            <a:r>
              <a:rPr b="1" lang="en">
                <a:solidFill>
                  <a:schemeClr val="dk2"/>
                </a:solidFill>
              </a:rPr>
              <a:t>lista de verificação diária </a:t>
            </a:r>
            <a:r>
              <a:rPr lang="en">
                <a:solidFill>
                  <a:schemeClr val="dk2"/>
                </a:solidFill>
              </a:rPr>
              <a:t>e de um </a:t>
            </a:r>
            <a:r>
              <a:rPr b="1" lang="en">
                <a:solidFill>
                  <a:schemeClr val="dk2"/>
                </a:solidFill>
              </a:rPr>
              <a:t>plano de manutenção preventiva </a:t>
            </a:r>
            <a:r>
              <a:rPr lang="en">
                <a:solidFill>
                  <a:schemeClr val="dk2"/>
                </a:solidFill>
              </a:rPr>
              <a:t>concebidos pela BHI </a:t>
            </a:r>
            <a:r>
              <a:rPr b="1" lang="en">
                <a:solidFill>
                  <a:schemeClr val="dk2"/>
                </a:solidFill>
              </a:rPr>
              <a:t>a estações de PSA específicas</a:t>
            </a:r>
            <a:endParaRPr/>
          </a:p>
          <a:p>
            <a:pPr indent="-323850" lvl="0" marL="457200" rtl="0" algn="l">
              <a:lnSpc>
                <a:spcPct val="100000"/>
              </a:lnSpc>
              <a:spcBef>
                <a:spcPts val="0"/>
              </a:spcBef>
              <a:spcAft>
                <a:spcPts val="0"/>
              </a:spcAft>
              <a:buClr>
                <a:schemeClr val="dk2"/>
              </a:buClr>
              <a:buSzPts val="1500"/>
              <a:buChar char="●"/>
            </a:pPr>
            <a:r>
              <a:rPr lang="en">
                <a:solidFill>
                  <a:schemeClr val="dk2"/>
                </a:solidFill>
              </a:rPr>
              <a:t>Desenvolvimento de uma </a:t>
            </a:r>
            <a:r>
              <a:rPr b="1" lang="en">
                <a:solidFill>
                  <a:schemeClr val="dk2"/>
                </a:solidFill>
              </a:rPr>
              <a:t>comunidade </a:t>
            </a:r>
            <a:r>
              <a:rPr b="1" i="1" lang="en">
                <a:solidFill>
                  <a:schemeClr val="dk2"/>
                </a:solidFill>
              </a:rPr>
              <a:t>online</a:t>
            </a:r>
            <a:r>
              <a:rPr b="1" lang="en">
                <a:solidFill>
                  <a:schemeClr val="dk2"/>
                </a:solidFill>
              </a:rPr>
              <a:t> de prática </a:t>
            </a:r>
            <a:r>
              <a:rPr lang="en">
                <a:solidFill>
                  <a:schemeClr val="dk2"/>
                </a:solidFill>
              </a:rPr>
              <a:t>para apoio técnico contínuo e envolvimento</a:t>
            </a:r>
            <a:endParaRPr/>
          </a:p>
          <a:p>
            <a:pPr indent="-323850" lvl="0" marL="457200" rtl="0" algn="l">
              <a:lnSpc>
                <a:spcPct val="100000"/>
              </a:lnSpc>
              <a:spcBef>
                <a:spcPts val="0"/>
              </a:spcBef>
              <a:spcAft>
                <a:spcPts val="0"/>
              </a:spcAft>
              <a:buClr>
                <a:schemeClr val="dk2"/>
              </a:buClr>
              <a:buSzPts val="1500"/>
              <a:buChar char="●"/>
            </a:pPr>
            <a:r>
              <a:rPr b="1" i="1" lang="en">
                <a:solidFill>
                  <a:schemeClr val="dk2"/>
                </a:solidFill>
              </a:rPr>
              <a:t>Workshops</a:t>
            </a:r>
            <a:r>
              <a:rPr b="1" lang="en">
                <a:solidFill>
                  <a:schemeClr val="dk2"/>
                </a:solidFill>
              </a:rPr>
              <a:t> interativos </a:t>
            </a:r>
            <a:r>
              <a:rPr lang="en">
                <a:solidFill>
                  <a:schemeClr val="dk2"/>
                </a:solidFill>
              </a:rPr>
              <a:t>para aumentar a participação dos formandos e reforçar os conceitos-chave</a:t>
            </a:r>
            <a:endParaRPr/>
          </a:p>
        </p:txBody>
      </p:sp>
      <p:sp>
        <p:nvSpPr>
          <p:cNvPr id="197" name="Google Shape;197;p12"/>
          <p:cNvSpPr txBox="1"/>
          <p:nvPr/>
        </p:nvSpPr>
        <p:spPr>
          <a:xfrm>
            <a:off x="4862725" y="669891"/>
            <a:ext cx="3000000" cy="432396"/>
          </a:xfrm>
          <a:prstGeom prst="rect">
            <a:avLst/>
          </a:prstGeom>
          <a:solidFill>
            <a:schemeClr val="lt1"/>
          </a:solidFill>
          <a:ln>
            <a:noFill/>
          </a:ln>
        </p:spPr>
        <p:txBody>
          <a:bodyPr anchorCtr="0" anchor="t" bIns="91425" lIns="0" spcFirstLastPara="1" rIns="91425" wrap="square" tIns="91425">
            <a:spAutoFit/>
          </a:bodyPr>
          <a:lstStyle/>
          <a:p>
            <a:pPr indent="0" lvl="0" marL="0" marR="0" rtl="0" algn="l">
              <a:lnSpc>
                <a:spcPct val="115000"/>
              </a:lnSpc>
              <a:spcBef>
                <a:spcPts val="0"/>
              </a:spcBef>
              <a:spcAft>
                <a:spcPts val="0"/>
              </a:spcAft>
              <a:buClr>
                <a:srgbClr val="000000"/>
              </a:buClr>
              <a:buSzPts val="1400"/>
              <a:buFont typeface="Arial"/>
              <a:buNone/>
            </a:pPr>
            <a:r>
              <a:rPr b="1" i="0" lang="en" sz="1400" u="none" cap="none" strike="noStrike">
                <a:solidFill>
                  <a:schemeClr val="dk2"/>
                </a:solidFill>
                <a:latin typeface="Century Gothic"/>
                <a:ea typeface="Century Gothic"/>
                <a:cs typeface="Century Gothic"/>
                <a:sym typeface="Century Gothic"/>
              </a:rPr>
              <a:t>Agenda da Formação</a:t>
            </a:r>
            <a:endParaRPr b="0" i="0" sz="1600" u="none" cap="none" strike="noStrike">
              <a:solidFill>
                <a:srgbClr val="000000"/>
              </a:solidFill>
              <a:latin typeface="Arial"/>
              <a:ea typeface="Arial"/>
              <a:cs typeface="Arial"/>
              <a:sym typeface="Arial"/>
            </a:endParaRPr>
          </a:p>
        </p:txBody>
      </p:sp>
      <p:pic>
        <p:nvPicPr>
          <p:cNvPr id="198" name="Google Shape;198;p12"/>
          <p:cNvPicPr preferRelativeResize="0"/>
          <p:nvPr/>
        </p:nvPicPr>
        <p:blipFill rotWithShape="1">
          <a:blip r:embed="rId3">
            <a:alphaModFix/>
          </a:blip>
          <a:srcRect b="0" l="0" r="0" t="0"/>
          <a:stretch/>
        </p:blipFill>
        <p:spPr>
          <a:xfrm>
            <a:off x="4767550" y="1065207"/>
            <a:ext cx="3827751" cy="3532293"/>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13"/>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Clr>
                <a:schemeClr val="dk1"/>
              </a:buClr>
              <a:buSzPts val="3000"/>
              <a:buFont typeface="Arial"/>
              <a:buNone/>
            </a:pPr>
            <a:r>
              <a:rPr lang="en"/>
              <a:t>Formação em Manutenção – </a:t>
            </a:r>
            <a:r>
              <a:rPr i="1" lang="en"/>
              <a:t>Kits</a:t>
            </a:r>
            <a:r>
              <a:rPr lang="en"/>
              <a:t> de Ferramentas </a:t>
            </a:r>
            <a:endParaRPr/>
          </a:p>
        </p:txBody>
      </p:sp>
      <p:sp>
        <p:nvSpPr>
          <p:cNvPr id="204" name="Google Shape;204;p13"/>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Clr>
                <a:srgbClr val="000000"/>
              </a:buClr>
              <a:buSzPts val="1000"/>
              <a:buFont typeface="Arial"/>
              <a:buNone/>
            </a:pPr>
            <a:fld id="{00000000-1234-1234-1234-123412341234}" type="slidenum">
              <a:rPr lang="en"/>
              <a:t>‹#›</a:t>
            </a:fld>
            <a:endParaRPr/>
          </a:p>
        </p:txBody>
      </p:sp>
      <p:sp>
        <p:nvSpPr>
          <p:cNvPr id="205" name="Google Shape;205;p13"/>
          <p:cNvSpPr txBox="1"/>
          <p:nvPr/>
        </p:nvSpPr>
        <p:spPr>
          <a:xfrm>
            <a:off x="311150" y="798400"/>
            <a:ext cx="4845000" cy="3865643"/>
          </a:xfrm>
          <a:prstGeom prst="rect">
            <a:avLst/>
          </a:prstGeom>
          <a:noFill/>
          <a:ln>
            <a:noFill/>
          </a:ln>
        </p:spPr>
        <p:txBody>
          <a:bodyPr anchorCtr="0" anchor="t" bIns="91425" lIns="0" spcFirstLastPara="1" rIns="0" wrap="square" tIns="91425">
            <a:spAutoFit/>
          </a:bodyPr>
          <a:lstStyle/>
          <a:p>
            <a:pPr indent="0" lvl="0" marL="0" marR="0" rtl="0" algn="l">
              <a:lnSpc>
                <a:spcPct val="115000"/>
              </a:lnSpc>
              <a:spcBef>
                <a:spcPts val="0"/>
              </a:spcBef>
              <a:spcAft>
                <a:spcPts val="0"/>
              </a:spcAft>
              <a:buClr>
                <a:srgbClr val="000000"/>
              </a:buClr>
              <a:buSzPts val="1400"/>
              <a:buFont typeface="Arial"/>
              <a:buNone/>
            </a:pPr>
            <a:r>
              <a:rPr b="1" i="0" lang="en" sz="1400" u="none" cap="none" strike="noStrike">
                <a:solidFill>
                  <a:schemeClr val="dk2"/>
                </a:solidFill>
                <a:latin typeface="Century Gothic"/>
                <a:ea typeface="Century Gothic"/>
                <a:cs typeface="Century Gothic"/>
                <a:sym typeface="Century Gothic"/>
              </a:rPr>
              <a:t>Quando as ferramentas não podem ser adquiridas pelo PB ou não são fornecidas pelo fornecedor, a BHI pode prestar assistência na aquisição de </a:t>
            </a:r>
            <a:r>
              <a:rPr b="1" i="1" lang="en" sz="1400" u="none" cap="none" strike="noStrike">
                <a:solidFill>
                  <a:schemeClr val="dk2"/>
                </a:solidFill>
                <a:latin typeface="Century Gothic"/>
                <a:ea typeface="Century Gothic"/>
                <a:cs typeface="Century Gothic"/>
                <a:sym typeface="Century Gothic"/>
              </a:rPr>
              <a:t>kits</a:t>
            </a:r>
            <a:r>
              <a:rPr b="1" i="0" lang="en" sz="1400" u="none" cap="none" strike="noStrike">
                <a:solidFill>
                  <a:schemeClr val="dk2"/>
                </a:solidFill>
                <a:latin typeface="Century Gothic"/>
                <a:ea typeface="Century Gothic"/>
                <a:cs typeface="Century Gothic"/>
                <a:sym typeface="Century Gothic"/>
              </a:rPr>
              <a:t> de ferramentas</a:t>
            </a:r>
            <a:r>
              <a:rPr b="1" i="0" lang="en" sz="1200" u="none" cap="none" strike="noStrike">
                <a:solidFill>
                  <a:schemeClr val="dk2"/>
                </a:solidFill>
                <a:latin typeface="Century Gothic"/>
                <a:ea typeface="Century Gothic"/>
                <a:cs typeface="Century Gothic"/>
                <a:sym typeface="Century Gothic"/>
              </a:rPr>
              <a:t>.</a:t>
            </a:r>
            <a:endParaRPr/>
          </a:p>
          <a:p>
            <a:pPr indent="0" lvl="0" marL="0" marR="0" rtl="0" algn="l">
              <a:lnSpc>
                <a:spcPct val="115000"/>
              </a:lnSpc>
              <a:spcBef>
                <a:spcPts val="0"/>
              </a:spcBef>
              <a:spcAft>
                <a:spcPts val="0"/>
              </a:spcAft>
              <a:buClr>
                <a:schemeClr val="dk1"/>
              </a:buClr>
              <a:buSzPts val="1100"/>
              <a:buFont typeface="Arial"/>
              <a:buNone/>
            </a:pPr>
            <a:r>
              <a:t/>
            </a:r>
            <a:endParaRPr b="1" i="0" sz="1200" u="none" cap="none" strike="noStrike">
              <a:solidFill>
                <a:schemeClr val="dk2"/>
              </a:solidFill>
              <a:latin typeface="Century Gothic"/>
              <a:ea typeface="Century Gothic"/>
              <a:cs typeface="Century Gothic"/>
              <a:sym typeface="Century Gothic"/>
            </a:endParaRPr>
          </a:p>
          <a:p>
            <a:pPr indent="0" lvl="0" marL="0" marR="0" rtl="0" algn="l">
              <a:lnSpc>
                <a:spcPct val="115000"/>
              </a:lnSpc>
              <a:spcBef>
                <a:spcPts val="0"/>
              </a:spcBef>
              <a:spcAft>
                <a:spcPts val="0"/>
              </a:spcAft>
              <a:buClr>
                <a:srgbClr val="000000"/>
              </a:buClr>
              <a:buSzPts val="1400"/>
              <a:buFont typeface="Arial"/>
              <a:buNone/>
            </a:pPr>
            <a:r>
              <a:rPr b="0" i="0" lang="en" sz="1400" u="none" cap="none" strike="noStrike">
                <a:solidFill>
                  <a:srgbClr val="595959"/>
                </a:solidFill>
                <a:latin typeface="Century Gothic"/>
                <a:ea typeface="Century Gothic"/>
                <a:cs typeface="Century Gothic"/>
                <a:sym typeface="Century Gothic"/>
              </a:rPr>
              <a:t>O pessoal da estação de PSA mantém e monitoriza equipamento crítico e muito dispendioso para o hospital. </a:t>
            </a:r>
            <a:r>
              <a:rPr b="1" i="0" lang="en" sz="1400" u="none" cap="none" strike="noStrike">
                <a:solidFill>
                  <a:srgbClr val="595959"/>
                </a:solidFill>
                <a:latin typeface="Century Gothic"/>
                <a:ea typeface="Century Gothic"/>
                <a:cs typeface="Century Gothic"/>
                <a:sym typeface="Century Gothic"/>
              </a:rPr>
              <a:t>Os </a:t>
            </a:r>
            <a:r>
              <a:rPr b="1" i="1" lang="en" sz="1400" u="none" cap="none" strike="noStrike">
                <a:solidFill>
                  <a:srgbClr val="595959"/>
                </a:solidFill>
                <a:latin typeface="Century Gothic"/>
                <a:ea typeface="Century Gothic"/>
                <a:cs typeface="Century Gothic"/>
                <a:sym typeface="Century Gothic"/>
              </a:rPr>
              <a:t>kits</a:t>
            </a:r>
            <a:r>
              <a:rPr b="1" i="0" lang="en" sz="1400" u="none" cap="none" strike="noStrike">
                <a:solidFill>
                  <a:srgbClr val="595959"/>
                </a:solidFill>
                <a:latin typeface="Century Gothic"/>
                <a:ea typeface="Century Gothic"/>
                <a:cs typeface="Century Gothic"/>
                <a:sym typeface="Century Gothic"/>
              </a:rPr>
              <a:t> de ferramentas garantem-lhe o que precisa para ser bem sucedido!</a:t>
            </a:r>
            <a:endParaRPr/>
          </a:p>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595959"/>
              </a:solidFill>
              <a:latin typeface="Century Gothic"/>
              <a:ea typeface="Century Gothic"/>
              <a:cs typeface="Century Gothic"/>
              <a:sym typeface="Century Gothic"/>
            </a:endParaRPr>
          </a:p>
          <a:p>
            <a:pPr indent="0" lvl="0" marL="0" marR="0" rtl="0" algn="l">
              <a:lnSpc>
                <a:spcPct val="115000"/>
              </a:lnSpc>
              <a:spcBef>
                <a:spcPts val="0"/>
              </a:spcBef>
              <a:spcAft>
                <a:spcPts val="0"/>
              </a:spcAft>
              <a:buClr>
                <a:srgbClr val="000000"/>
              </a:buClr>
              <a:buSzPts val="1400"/>
              <a:buFont typeface="Arial"/>
              <a:buNone/>
            </a:pPr>
            <a:r>
              <a:rPr b="1" i="0" lang="en" sz="1400" u="none" cap="none" strike="noStrike">
                <a:solidFill>
                  <a:srgbClr val="595959"/>
                </a:solidFill>
                <a:latin typeface="Century Gothic"/>
                <a:ea typeface="Century Gothic"/>
                <a:cs typeface="Century Gothic"/>
                <a:sym typeface="Century Gothic"/>
              </a:rPr>
              <a:t>A experiência da BHI:</a:t>
            </a:r>
            <a:r>
              <a:rPr b="0" i="0" lang="en" sz="1400" u="none" cap="none" strike="noStrike">
                <a:solidFill>
                  <a:srgbClr val="595959"/>
                </a:solidFill>
                <a:latin typeface="Century Gothic"/>
                <a:ea typeface="Century Gothic"/>
                <a:cs typeface="Century Gothic"/>
                <a:sym typeface="Century Gothic"/>
              </a:rPr>
              <a:t> Muitas vezes, os técnicos não estão devidamente equipados, o que os impede de implementar as competências e as melhores práticas aprendidas na formação. Além disso, as ferramentas de que necessitam podem ser difíceis de obter localmente. </a:t>
            </a:r>
            <a:endParaRPr/>
          </a:p>
        </p:txBody>
      </p:sp>
      <p:sp>
        <p:nvSpPr>
          <p:cNvPr id="206" name="Google Shape;206;p13"/>
          <p:cNvSpPr txBox="1"/>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marR="0" rtl="0" algn="r">
              <a:lnSpc>
                <a:spcPct val="100000"/>
              </a:lnSpc>
              <a:spcBef>
                <a:spcPts val="0"/>
              </a:spcBef>
              <a:spcAft>
                <a:spcPts val="0"/>
              </a:spcAft>
              <a:buClr>
                <a:srgbClr val="000000"/>
              </a:buClr>
              <a:buSzPts val="1000"/>
              <a:buFont typeface="Arial"/>
              <a:buNone/>
            </a:pPr>
            <a:fld id="{00000000-1234-1234-1234-123412341234}" type="slidenum">
              <a:rPr b="0" i="0" lang="en" sz="1000" u="none" cap="none" strike="noStrike">
                <a:solidFill>
                  <a:srgbClr val="595959"/>
                </a:solidFill>
                <a:latin typeface="Comfortaa"/>
                <a:ea typeface="Comfortaa"/>
                <a:cs typeface="Comfortaa"/>
                <a:sym typeface="Comfortaa"/>
              </a:rPr>
              <a:t>‹#›</a:t>
            </a:fld>
            <a:endParaRPr b="0" i="0" sz="1000" u="none" cap="none" strike="noStrike">
              <a:solidFill>
                <a:srgbClr val="595959"/>
              </a:solidFill>
              <a:latin typeface="Comfortaa"/>
              <a:ea typeface="Comfortaa"/>
              <a:cs typeface="Comfortaa"/>
              <a:sym typeface="Comfortaa"/>
            </a:endParaRPr>
          </a:p>
        </p:txBody>
      </p:sp>
      <p:pic>
        <p:nvPicPr>
          <p:cNvPr id="207" name="Google Shape;207;p13"/>
          <p:cNvPicPr preferRelativeResize="0"/>
          <p:nvPr/>
        </p:nvPicPr>
        <p:blipFill rotWithShape="1">
          <a:blip r:embed="rId3">
            <a:alphaModFix/>
          </a:blip>
          <a:srcRect b="0" l="0" r="0" t="37553"/>
          <a:stretch/>
        </p:blipFill>
        <p:spPr>
          <a:xfrm>
            <a:off x="5336000" y="3321675"/>
            <a:ext cx="3384248" cy="1584948"/>
          </a:xfrm>
          <a:prstGeom prst="rect">
            <a:avLst/>
          </a:prstGeom>
          <a:noFill/>
          <a:ln>
            <a:noFill/>
          </a:ln>
        </p:spPr>
      </p:pic>
      <p:pic>
        <p:nvPicPr>
          <p:cNvPr id="208" name="Google Shape;208;p13"/>
          <p:cNvPicPr preferRelativeResize="0"/>
          <p:nvPr/>
        </p:nvPicPr>
        <p:blipFill rotWithShape="1">
          <a:blip r:embed="rId4">
            <a:alphaModFix/>
          </a:blip>
          <a:srcRect b="8335" l="13261" r="9231" t="15726"/>
          <a:stretch/>
        </p:blipFill>
        <p:spPr>
          <a:xfrm>
            <a:off x="5336000" y="772100"/>
            <a:ext cx="3384251" cy="24866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14"/>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Clr>
                <a:schemeClr val="dk1"/>
              </a:buClr>
              <a:buSzPts val="3000"/>
              <a:buFont typeface="Arial"/>
              <a:buNone/>
            </a:pPr>
            <a:r>
              <a:rPr lang="en"/>
              <a:t>Formação em Manutenção – </a:t>
            </a:r>
            <a:r>
              <a:rPr i="1" lang="en"/>
              <a:t>Kits</a:t>
            </a:r>
            <a:r>
              <a:rPr lang="en"/>
              <a:t> de Ferramentas </a:t>
            </a:r>
            <a:endParaRPr/>
          </a:p>
        </p:txBody>
      </p:sp>
      <p:sp>
        <p:nvSpPr>
          <p:cNvPr id="214" name="Google Shape;214;p14"/>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Clr>
                <a:srgbClr val="000000"/>
              </a:buClr>
              <a:buSzPts val="1000"/>
              <a:buFont typeface="Arial"/>
              <a:buNone/>
            </a:pPr>
            <a:fld id="{00000000-1234-1234-1234-123412341234}" type="slidenum">
              <a:rPr lang="en"/>
              <a:t>‹#›</a:t>
            </a:fld>
            <a:endParaRPr/>
          </a:p>
        </p:txBody>
      </p:sp>
      <p:sp>
        <p:nvSpPr>
          <p:cNvPr id="215" name="Google Shape;215;p14"/>
          <p:cNvSpPr txBox="1"/>
          <p:nvPr/>
        </p:nvSpPr>
        <p:spPr>
          <a:xfrm>
            <a:off x="311700" y="789125"/>
            <a:ext cx="4014000" cy="3985676"/>
          </a:xfrm>
          <a:prstGeom prst="rect">
            <a:avLst/>
          </a:prstGeom>
          <a:noFill/>
          <a:ln>
            <a:noFill/>
          </a:ln>
        </p:spPr>
        <p:txBody>
          <a:bodyPr anchorCtr="0" anchor="t" bIns="91425" lIns="0" spcFirstLastPara="1" rIns="0" wrap="square" tIns="91425">
            <a:spAutoFit/>
          </a:bodyPr>
          <a:lstStyle/>
          <a:p>
            <a:pPr indent="0" lvl="0" marL="0" marR="0" rtl="0" algn="l">
              <a:lnSpc>
                <a:spcPct val="100000"/>
              </a:lnSpc>
              <a:spcBef>
                <a:spcPts val="0"/>
              </a:spcBef>
              <a:spcAft>
                <a:spcPts val="0"/>
              </a:spcAft>
              <a:buClr>
                <a:srgbClr val="000000"/>
              </a:buClr>
              <a:buSzPts val="1200"/>
              <a:buFont typeface="Arial"/>
              <a:buNone/>
            </a:pPr>
            <a:r>
              <a:rPr b="1" i="1" lang="en" sz="1300" u="none" cap="none" strike="noStrike">
                <a:solidFill>
                  <a:srgbClr val="595959"/>
                </a:solidFill>
                <a:latin typeface="Century Gothic"/>
                <a:ea typeface="Century Gothic"/>
                <a:cs typeface="Century Gothic"/>
                <a:sym typeface="Century Gothic"/>
              </a:rPr>
              <a:t>Kit</a:t>
            </a:r>
            <a:r>
              <a:rPr b="1" i="0" lang="en" sz="1300" u="none" cap="none" strike="noStrike">
                <a:solidFill>
                  <a:srgbClr val="595959"/>
                </a:solidFill>
                <a:latin typeface="Century Gothic"/>
                <a:ea typeface="Century Gothic"/>
                <a:cs typeface="Century Gothic"/>
                <a:sym typeface="Century Gothic"/>
              </a:rPr>
              <a:t> de ferramentas gerais: </a:t>
            </a:r>
            <a:endParaRPr/>
          </a:p>
          <a:p>
            <a:pPr indent="0" lvl="0" marL="0" marR="0" rtl="0" algn="l">
              <a:lnSpc>
                <a:spcPct val="100000"/>
              </a:lnSpc>
              <a:spcBef>
                <a:spcPts val="0"/>
              </a:spcBef>
              <a:spcAft>
                <a:spcPts val="0"/>
              </a:spcAft>
              <a:buClr>
                <a:srgbClr val="000000"/>
              </a:buClr>
              <a:buSzPts val="1200"/>
              <a:buFont typeface="Arial"/>
              <a:buNone/>
            </a:pPr>
            <a:r>
              <a:rPr b="0" i="0" lang="en" sz="1300" u="none" cap="none" strike="noStrike">
                <a:solidFill>
                  <a:srgbClr val="595959"/>
                </a:solidFill>
                <a:latin typeface="Century Gothic"/>
                <a:ea typeface="Century Gothic"/>
                <a:cs typeface="Century Gothic"/>
                <a:sym typeface="Century Gothic"/>
              </a:rPr>
              <a:t>Ferramentas essenciais necessárias para que os operadores de estações de PSA possam efetuar uma manutenção eficaz das suas estações.</a:t>
            </a:r>
            <a:endParaRPr/>
          </a:p>
          <a:p>
            <a:pPr indent="0" lvl="0" marL="0" marR="0" rtl="0" algn="l">
              <a:lnSpc>
                <a:spcPct val="100000"/>
              </a:lnSpc>
              <a:spcBef>
                <a:spcPts val="0"/>
              </a:spcBef>
              <a:spcAft>
                <a:spcPts val="0"/>
              </a:spcAft>
              <a:buClr>
                <a:srgbClr val="000000"/>
              </a:buClr>
              <a:buSzPts val="1200"/>
              <a:buFont typeface="Arial"/>
              <a:buNone/>
            </a:pPr>
            <a:r>
              <a:t/>
            </a:r>
            <a:endParaRPr b="0" i="0" sz="1300" u="none" cap="none" strike="noStrike">
              <a:solidFill>
                <a:srgbClr val="595959"/>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200"/>
              <a:buFont typeface="Arial"/>
              <a:buNone/>
            </a:pPr>
            <a:r>
              <a:rPr b="1" i="1" lang="en" sz="1300" u="none" cap="none" strike="noStrike">
                <a:solidFill>
                  <a:srgbClr val="595959"/>
                </a:solidFill>
                <a:latin typeface="Century Gothic"/>
                <a:ea typeface="Century Gothic"/>
                <a:cs typeface="Century Gothic"/>
                <a:sym typeface="Century Gothic"/>
              </a:rPr>
              <a:t>Kits</a:t>
            </a:r>
            <a:r>
              <a:rPr b="1" i="0" lang="en" sz="1300" u="none" cap="none" strike="noStrike">
                <a:solidFill>
                  <a:srgbClr val="595959"/>
                </a:solidFill>
                <a:latin typeface="Century Gothic"/>
                <a:ea typeface="Century Gothic"/>
                <a:cs typeface="Century Gothic"/>
                <a:sym typeface="Century Gothic"/>
              </a:rPr>
              <a:t> de ferramentas para compressores auxiliares: </a:t>
            </a:r>
            <a:endParaRPr/>
          </a:p>
          <a:p>
            <a:pPr indent="0" lvl="0" marL="0" marR="0" rtl="0" algn="l">
              <a:lnSpc>
                <a:spcPct val="100000"/>
              </a:lnSpc>
              <a:spcBef>
                <a:spcPts val="0"/>
              </a:spcBef>
              <a:spcAft>
                <a:spcPts val="0"/>
              </a:spcAft>
              <a:buClr>
                <a:srgbClr val="000000"/>
              </a:buClr>
              <a:buSzPts val="1200"/>
              <a:buFont typeface="Arial"/>
              <a:buNone/>
            </a:pPr>
            <a:r>
              <a:rPr b="0" i="0" lang="en" sz="1300" u="none" cap="none" strike="noStrike">
                <a:solidFill>
                  <a:schemeClr val="dk2"/>
                </a:solidFill>
                <a:latin typeface="Century Gothic"/>
                <a:ea typeface="Century Gothic"/>
                <a:cs typeface="Century Gothic"/>
                <a:sym typeface="Century Gothic"/>
              </a:rPr>
              <a:t>Um conjunto separado de ferramentas que devem ser mantidas em segurança para utilização na manutenção do compressor auxiliar de oxigénio.</a:t>
            </a:r>
            <a:endParaRPr/>
          </a:p>
          <a:p>
            <a:pPr indent="0" lvl="0" marL="0" marR="0" rtl="0" algn="l">
              <a:lnSpc>
                <a:spcPct val="100000"/>
              </a:lnSpc>
              <a:spcBef>
                <a:spcPts val="0"/>
              </a:spcBef>
              <a:spcAft>
                <a:spcPts val="0"/>
              </a:spcAft>
              <a:buClr>
                <a:srgbClr val="000000"/>
              </a:buClr>
              <a:buSzPts val="1100"/>
              <a:buFont typeface="Arial"/>
              <a:buNone/>
            </a:pPr>
            <a:r>
              <a:t/>
            </a:r>
            <a:endParaRPr b="0" i="0" sz="1300" u="none" cap="none" strike="noStrike">
              <a:solidFill>
                <a:schemeClr val="dk2"/>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200"/>
              <a:buFont typeface="Arial"/>
              <a:buNone/>
            </a:pPr>
            <a:r>
              <a:rPr b="0" i="0" lang="en" sz="1300" u="none" cap="none" strike="noStrike">
                <a:solidFill>
                  <a:schemeClr val="dk2"/>
                </a:solidFill>
                <a:latin typeface="Century Gothic"/>
                <a:ea typeface="Century Gothic"/>
                <a:cs typeface="Century Gothic"/>
                <a:sym typeface="Century Gothic"/>
              </a:rPr>
              <a:t>Estão disponíveis quatro </a:t>
            </a:r>
            <a:r>
              <a:rPr b="0" i="1" lang="en" sz="1300" u="none" cap="none" strike="noStrike">
                <a:solidFill>
                  <a:schemeClr val="dk2"/>
                </a:solidFill>
                <a:latin typeface="Century Gothic"/>
                <a:ea typeface="Century Gothic"/>
                <a:cs typeface="Century Gothic"/>
                <a:sym typeface="Century Gothic"/>
              </a:rPr>
              <a:t>kits</a:t>
            </a:r>
            <a:r>
              <a:rPr b="0" i="0" lang="en" sz="1300" u="none" cap="none" strike="noStrike">
                <a:solidFill>
                  <a:schemeClr val="dk2"/>
                </a:solidFill>
                <a:latin typeface="Century Gothic"/>
                <a:ea typeface="Century Gothic"/>
                <a:cs typeface="Century Gothic"/>
                <a:sym typeface="Century Gothic"/>
              </a:rPr>
              <a:t>: </a:t>
            </a:r>
            <a:endParaRPr/>
          </a:p>
          <a:p>
            <a:pPr indent="-311150" lvl="0" marL="457200" marR="0" rtl="0" algn="l">
              <a:lnSpc>
                <a:spcPct val="100000"/>
              </a:lnSpc>
              <a:spcBef>
                <a:spcPts val="0"/>
              </a:spcBef>
              <a:spcAft>
                <a:spcPts val="0"/>
              </a:spcAft>
              <a:buClr>
                <a:schemeClr val="dk2"/>
              </a:buClr>
              <a:buSzPts val="1300"/>
              <a:buFont typeface="Century Gothic"/>
              <a:buChar char="●"/>
            </a:pPr>
            <a:r>
              <a:rPr b="1" i="1" lang="en" sz="1300" u="none" cap="none" strike="noStrike">
                <a:solidFill>
                  <a:schemeClr val="dk2"/>
                </a:solidFill>
                <a:latin typeface="Century Gothic"/>
                <a:ea typeface="Century Gothic"/>
                <a:cs typeface="Century Gothic"/>
                <a:sym typeface="Century Gothic"/>
              </a:rPr>
              <a:t>Kit</a:t>
            </a:r>
            <a:r>
              <a:rPr b="1" i="0" lang="en" sz="1300" u="none" cap="none" strike="noStrike">
                <a:solidFill>
                  <a:schemeClr val="dk2"/>
                </a:solidFill>
                <a:latin typeface="Century Gothic"/>
                <a:ea typeface="Century Gothic"/>
                <a:cs typeface="Century Gothic"/>
                <a:sym typeface="Century Gothic"/>
              </a:rPr>
              <a:t> 1 </a:t>
            </a:r>
            <a:r>
              <a:rPr b="0" i="0" lang="en" sz="1300" u="none" cap="none" strike="noStrike">
                <a:solidFill>
                  <a:schemeClr val="dk2"/>
                </a:solidFill>
                <a:latin typeface="Century Gothic"/>
                <a:ea typeface="Century Gothic"/>
                <a:cs typeface="Century Gothic"/>
                <a:sym typeface="Century Gothic"/>
              </a:rPr>
              <a:t>- para os modelos RIX ou ULTRACECO HP</a:t>
            </a:r>
            <a:endParaRPr/>
          </a:p>
          <a:p>
            <a:pPr indent="-311150" lvl="0" marL="457200" marR="0" rtl="0" algn="l">
              <a:lnSpc>
                <a:spcPct val="100000"/>
              </a:lnSpc>
              <a:spcBef>
                <a:spcPts val="0"/>
              </a:spcBef>
              <a:spcAft>
                <a:spcPts val="0"/>
              </a:spcAft>
              <a:buClr>
                <a:srgbClr val="595959"/>
              </a:buClr>
              <a:buSzPts val="1300"/>
              <a:buFont typeface="Century Gothic"/>
              <a:buChar char="●"/>
            </a:pPr>
            <a:r>
              <a:rPr b="1" i="1" lang="en" sz="1300" u="none" cap="none" strike="noStrike">
                <a:solidFill>
                  <a:srgbClr val="595959"/>
                </a:solidFill>
                <a:latin typeface="Century Gothic"/>
                <a:ea typeface="Century Gothic"/>
                <a:cs typeface="Century Gothic"/>
                <a:sym typeface="Century Gothic"/>
              </a:rPr>
              <a:t>Kit</a:t>
            </a:r>
            <a:r>
              <a:rPr b="1" i="0" lang="en" sz="1300" u="none" cap="none" strike="noStrike">
                <a:solidFill>
                  <a:srgbClr val="595959"/>
                </a:solidFill>
                <a:latin typeface="Century Gothic"/>
                <a:ea typeface="Century Gothic"/>
                <a:cs typeface="Century Gothic"/>
                <a:sym typeface="Century Gothic"/>
              </a:rPr>
              <a:t> 2 </a:t>
            </a:r>
            <a:r>
              <a:rPr b="0" i="0" lang="en" sz="1300" u="none" cap="none" strike="noStrike">
                <a:solidFill>
                  <a:srgbClr val="595959"/>
                </a:solidFill>
                <a:latin typeface="Century Gothic"/>
                <a:ea typeface="Century Gothic"/>
                <a:cs typeface="Century Gothic"/>
                <a:sym typeface="Century Gothic"/>
              </a:rPr>
              <a:t>- para os modelos NOVAIR HP e Noxerior</a:t>
            </a:r>
            <a:endParaRPr b="0" i="0" sz="1300" u="none" cap="none" strike="noStrike">
              <a:solidFill>
                <a:srgbClr val="595959"/>
              </a:solidFill>
              <a:latin typeface="Century Gothic"/>
              <a:ea typeface="Century Gothic"/>
              <a:cs typeface="Century Gothic"/>
              <a:sym typeface="Century Gothic"/>
            </a:endParaRPr>
          </a:p>
          <a:p>
            <a:pPr indent="-311150" lvl="0" marL="457200" marR="0" rtl="0" algn="l">
              <a:lnSpc>
                <a:spcPct val="100000"/>
              </a:lnSpc>
              <a:spcBef>
                <a:spcPts val="0"/>
              </a:spcBef>
              <a:spcAft>
                <a:spcPts val="0"/>
              </a:spcAft>
              <a:buClr>
                <a:schemeClr val="dk2"/>
              </a:buClr>
              <a:buSzPts val="1300"/>
              <a:buFont typeface="Century Gothic"/>
              <a:buChar char="●"/>
            </a:pPr>
            <a:r>
              <a:rPr b="1" i="1" lang="en" sz="1300" u="none" cap="none" strike="noStrike">
                <a:solidFill>
                  <a:schemeClr val="dk2"/>
                </a:solidFill>
                <a:latin typeface="Century Gothic"/>
                <a:ea typeface="Century Gothic"/>
                <a:cs typeface="Century Gothic"/>
                <a:sym typeface="Century Gothic"/>
              </a:rPr>
              <a:t>Kit</a:t>
            </a:r>
            <a:r>
              <a:rPr b="1" i="0" lang="en" sz="1300" u="none" cap="none" strike="noStrike">
                <a:solidFill>
                  <a:schemeClr val="dk2"/>
                </a:solidFill>
                <a:latin typeface="Century Gothic"/>
                <a:ea typeface="Century Gothic"/>
                <a:cs typeface="Century Gothic"/>
                <a:sym typeface="Century Gothic"/>
              </a:rPr>
              <a:t> 3 </a:t>
            </a:r>
            <a:r>
              <a:rPr b="0" i="0" lang="en" sz="1300" u="none" cap="none" strike="noStrike">
                <a:solidFill>
                  <a:schemeClr val="dk2"/>
                </a:solidFill>
                <a:latin typeface="Century Gothic"/>
                <a:ea typeface="Century Gothic"/>
                <a:cs typeface="Century Gothic"/>
                <a:sym typeface="Century Gothic"/>
              </a:rPr>
              <a:t>- para os modelos Bailian ou ULTRACECO HPX</a:t>
            </a:r>
            <a:endParaRPr/>
          </a:p>
          <a:p>
            <a:pPr indent="-311150" lvl="0" marL="457200" marR="0" rtl="0" algn="l">
              <a:lnSpc>
                <a:spcPct val="100000"/>
              </a:lnSpc>
              <a:spcBef>
                <a:spcPts val="0"/>
              </a:spcBef>
              <a:spcAft>
                <a:spcPts val="0"/>
              </a:spcAft>
              <a:buClr>
                <a:schemeClr val="dk2"/>
              </a:buClr>
              <a:buSzPts val="1300"/>
              <a:buFont typeface="Century Gothic"/>
              <a:buChar char="●"/>
            </a:pPr>
            <a:r>
              <a:rPr b="1" i="1" lang="en" sz="1300" u="none" cap="none" strike="noStrike">
                <a:solidFill>
                  <a:schemeClr val="dk2"/>
                </a:solidFill>
                <a:latin typeface="Century Gothic"/>
                <a:ea typeface="Century Gothic"/>
                <a:cs typeface="Century Gothic"/>
                <a:sym typeface="Century Gothic"/>
              </a:rPr>
              <a:t>Kit</a:t>
            </a:r>
            <a:r>
              <a:rPr b="1" i="0" lang="en" sz="1300" u="none" cap="none" strike="noStrike">
                <a:solidFill>
                  <a:schemeClr val="dk2"/>
                </a:solidFill>
                <a:latin typeface="Century Gothic"/>
                <a:ea typeface="Century Gothic"/>
                <a:cs typeface="Century Gothic"/>
                <a:sym typeface="Century Gothic"/>
              </a:rPr>
              <a:t> 4 </a:t>
            </a:r>
            <a:r>
              <a:rPr b="0" i="0" lang="en" sz="1300" u="none" cap="none" strike="noStrike">
                <a:solidFill>
                  <a:schemeClr val="dk2"/>
                </a:solidFill>
                <a:latin typeface="Century Gothic"/>
                <a:ea typeface="Century Gothic"/>
                <a:cs typeface="Century Gothic"/>
                <a:sym typeface="Century Gothic"/>
              </a:rPr>
              <a:t>- para os modelos Anshan Jiapeng</a:t>
            </a:r>
            <a:endParaRPr b="0" i="0" sz="1300" u="none" cap="none" strike="noStrike">
              <a:solidFill>
                <a:schemeClr val="dk2"/>
              </a:solidFill>
              <a:latin typeface="Century Gothic"/>
              <a:ea typeface="Century Gothic"/>
              <a:cs typeface="Century Gothic"/>
              <a:sym typeface="Century Gothic"/>
            </a:endParaRPr>
          </a:p>
        </p:txBody>
      </p:sp>
      <p:sp>
        <p:nvSpPr>
          <p:cNvPr id="216" name="Google Shape;216;p14"/>
          <p:cNvSpPr txBox="1"/>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marR="0" rtl="0" algn="r">
              <a:lnSpc>
                <a:spcPct val="100000"/>
              </a:lnSpc>
              <a:spcBef>
                <a:spcPts val="0"/>
              </a:spcBef>
              <a:spcAft>
                <a:spcPts val="0"/>
              </a:spcAft>
              <a:buClr>
                <a:srgbClr val="000000"/>
              </a:buClr>
              <a:buSzPts val="1000"/>
              <a:buFont typeface="Arial"/>
              <a:buNone/>
            </a:pPr>
            <a:fld id="{00000000-1234-1234-1234-123412341234}" type="slidenum">
              <a:rPr b="0" i="0" lang="en" sz="1000" u="none" cap="none" strike="noStrike">
                <a:solidFill>
                  <a:srgbClr val="595959"/>
                </a:solidFill>
                <a:latin typeface="Comfortaa"/>
                <a:ea typeface="Comfortaa"/>
                <a:cs typeface="Comfortaa"/>
                <a:sym typeface="Comfortaa"/>
              </a:rPr>
              <a:t>‹#›</a:t>
            </a:fld>
            <a:endParaRPr b="0" i="0" sz="1000" u="none" cap="none" strike="noStrike">
              <a:solidFill>
                <a:srgbClr val="595959"/>
              </a:solidFill>
              <a:latin typeface="Comfortaa"/>
              <a:ea typeface="Comfortaa"/>
              <a:cs typeface="Comfortaa"/>
              <a:sym typeface="Comfortaa"/>
            </a:endParaRPr>
          </a:p>
        </p:txBody>
      </p:sp>
      <p:pic>
        <p:nvPicPr>
          <p:cNvPr id="217" name="Google Shape;217;p14"/>
          <p:cNvPicPr preferRelativeResize="0"/>
          <p:nvPr/>
        </p:nvPicPr>
        <p:blipFill rotWithShape="1">
          <a:blip r:embed="rId3">
            <a:alphaModFix/>
          </a:blip>
          <a:srcRect b="0" l="0" r="0" t="11762"/>
          <a:stretch/>
        </p:blipFill>
        <p:spPr>
          <a:xfrm rot="5400000">
            <a:off x="4568326" y="550201"/>
            <a:ext cx="4205300" cy="453834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15"/>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3000"/>
              <a:buNone/>
            </a:pPr>
            <a:r>
              <a:rPr lang="en"/>
              <a:t>Formação em Manutenção – Destaques</a:t>
            </a:r>
            <a:endParaRPr/>
          </a:p>
        </p:txBody>
      </p:sp>
      <p:sp>
        <p:nvSpPr>
          <p:cNvPr id="223" name="Google Shape;223;p15"/>
          <p:cNvSpPr txBox="1"/>
          <p:nvPr>
            <p:ph idx="1" type="body"/>
          </p:nvPr>
        </p:nvSpPr>
        <p:spPr>
          <a:xfrm>
            <a:off x="311700" y="872075"/>
            <a:ext cx="8520600" cy="4195477"/>
          </a:xfrm>
          <a:prstGeom prst="rect">
            <a:avLst/>
          </a:prstGeom>
          <a:noFill/>
          <a:ln>
            <a:noFill/>
          </a:ln>
        </p:spPr>
        <p:txBody>
          <a:bodyPr anchorCtr="0" anchor="t" bIns="91425" lIns="0" spcFirstLastPara="1" rIns="0" wrap="square" tIns="91425">
            <a:spAutoFit/>
          </a:bodyPr>
          <a:lstStyle/>
          <a:p>
            <a:pPr indent="0" lvl="0" marL="0" rtl="0" algn="l">
              <a:lnSpc>
                <a:spcPct val="115000"/>
              </a:lnSpc>
              <a:spcBef>
                <a:spcPts val="0"/>
              </a:spcBef>
              <a:spcAft>
                <a:spcPts val="0"/>
              </a:spcAft>
              <a:buSzPts val="1400"/>
              <a:buNone/>
            </a:pPr>
            <a:r>
              <a:rPr lang="en" sz="1600">
                <a:solidFill>
                  <a:srgbClr val="B1C67D"/>
                </a:solidFill>
                <a:latin typeface="Oswald Medium"/>
                <a:ea typeface="Oswald Medium"/>
                <a:cs typeface="Oswald Medium"/>
                <a:sym typeface="Oswald Medium"/>
              </a:rPr>
              <a:t>Sessões Práticas</a:t>
            </a:r>
            <a:endParaRPr/>
          </a:p>
          <a:p>
            <a:pPr indent="-317500" lvl="0" marL="457200" rtl="0" algn="l">
              <a:lnSpc>
                <a:spcPct val="115000"/>
              </a:lnSpc>
              <a:spcBef>
                <a:spcPts val="0"/>
              </a:spcBef>
              <a:spcAft>
                <a:spcPts val="0"/>
              </a:spcAft>
              <a:buClr>
                <a:schemeClr val="dk2"/>
              </a:buClr>
              <a:buSzPts val="1400"/>
              <a:buChar char="●"/>
            </a:pPr>
            <a:r>
              <a:rPr lang="en">
                <a:solidFill>
                  <a:schemeClr val="dk2"/>
                </a:solidFill>
              </a:rPr>
              <a:t>Os formandos têm a oportunidade de </a:t>
            </a:r>
            <a:r>
              <a:rPr b="1" lang="en">
                <a:solidFill>
                  <a:schemeClr val="dk2"/>
                </a:solidFill>
              </a:rPr>
              <a:t>aperfeiçoar as competências existentes </a:t>
            </a:r>
            <a:r>
              <a:rPr lang="en">
                <a:solidFill>
                  <a:schemeClr val="dk2"/>
                </a:solidFill>
              </a:rPr>
              <a:t>e </a:t>
            </a:r>
            <a:r>
              <a:rPr b="1" lang="en">
                <a:solidFill>
                  <a:schemeClr val="dk2"/>
                </a:solidFill>
              </a:rPr>
              <a:t>aplicar os conceitos </a:t>
            </a:r>
            <a:r>
              <a:rPr lang="en">
                <a:solidFill>
                  <a:schemeClr val="dk2"/>
                </a:solidFill>
              </a:rPr>
              <a:t>aprendidos nas sessões teóricas, </a:t>
            </a:r>
            <a:r>
              <a:rPr b="1" lang="en">
                <a:solidFill>
                  <a:schemeClr val="dk2"/>
                </a:solidFill>
              </a:rPr>
              <a:t>aprender dicas e técnicas </a:t>
            </a:r>
            <a:r>
              <a:rPr lang="en">
                <a:solidFill>
                  <a:schemeClr val="dk2"/>
                </a:solidFill>
              </a:rPr>
              <a:t>com os instrutores e </a:t>
            </a:r>
            <a:r>
              <a:rPr b="1" lang="en">
                <a:solidFill>
                  <a:schemeClr val="dk2"/>
                </a:solidFill>
              </a:rPr>
              <a:t>ganhar experiência </a:t>
            </a:r>
            <a:r>
              <a:rPr lang="en">
                <a:solidFill>
                  <a:schemeClr val="dk2"/>
                </a:solidFill>
              </a:rPr>
              <a:t>com componentes da estação de PSA que podem não estar presentes na sua própria estação.</a:t>
            </a:r>
            <a:endParaRPr/>
          </a:p>
          <a:p>
            <a:pPr indent="0" lvl="0" marL="0" rtl="0" algn="l">
              <a:lnSpc>
                <a:spcPct val="115000"/>
              </a:lnSpc>
              <a:spcBef>
                <a:spcPts val="1200"/>
              </a:spcBef>
              <a:spcAft>
                <a:spcPts val="0"/>
              </a:spcAft>
              <a:buSzPts val="1400"/>
              <a:buNone/>
            </a:pPr>
            <a:r>
              <a:rPr lang="en" sz="1600">
                <a:solidFill>
                  <a:srgbClr val="B1C67D"/>
                </a:solidFill>
                <a:latin typeface="Oswald Medium"/>
                <a:ea typeface="Oswald Medium"/>
                <a:cs typeface="Oswald Medium"/>
                <a:sym typeface="Oswald Medium"/>
              </a:rPr>
              <a:t>Avaliações</a:t>
            </a:r>
            <a:endParaRPr/>
          </a:p>
          <a:p>
            <a:pPr indent="-317500" lvl="0" marL="457200" rtl="0" algn="l">
              <a:lnSpc>
                <a:spcPct val="115000"/>
              </a:lnSpc>
              <a:spcBef>
                <a:spcPts val="0"/>
              </a:spcBef>
              <a:spcAft>
                <a:spcPts val="0"/>
              </a:spcAft>
              <a:buClr>
                <a:schemeClr val="dk2"/>
              </a:buClr>
              <a:buSzPts val="1400"/>
              <a:buChar char="●"/>
            </a:pPr>
            <a:r>
              <a:rPr lang="en">
                <a:solidFill>
                  <a:schemeClr val="dk2"/>
                </a:solidFill>
              </a:rPr>
              <a:t>Os participantes fazem </a:t>
            </a:r>
            <a:r>
              <a:rPr b="1" lang="en">
                <a:solidFill>
                  <a:schemeClr val="dk2"/>
                </a:solidFill>
              </a:rPr>
              <a:t>avaliações diárias </a:t>
            </a:r>
            <a:r>
              <a:rPr lang="en">
                <a:solidFill>
                  <a:schemeClr val="dk2"/>
                </a:solidFill>
              </a:rPr>
              <a:t>durante a formação, começando com uma </a:t>
            </a:r>
            <a:r>
              <a:rPr b="1" lang="en">
                <a:solidFill>
                  <a:schemeClr val="dk2"/>
                </a:solidFill>
              </a:rPr>
              <a:t>avaliação pré-formação </a:t>
            </a:r>
            <a:r>
              <a:rPr lang="en">
                <a:solidFill>
                  <a:schemeClr val="dk2"/>
                </a:solidFill>
              </a:rPr>
              <a:t>e terminando com a </a:t>
            </a:r>
            <a:r>
              <a:rPr b="1" lang="en">
                <a:solidFill>
                  <a:schemeClr val="dk2"/>
                </a:solidFill>
              </a:rPr>
              <a:t>avaliação pós-formação</a:t>
            </a:r>
            <a:r>
              <a:rPr lang="en">
                <a:solidFill>
                  <a:schemeClr val="dk2"/>
                </a:solidFill>
              </a:rPr>
              <a:t>. Estas avaliações foram concebidas para ajudar os instrutores da BHI </a:t>
            </a:r>
            <a:r>
              <a:rPr b="1" lang="en">
                <a:solidFill>
                  <a:schemeClr val="dk2"/>
                </a:solidFill>
              </a:rPr>
              <a:t>a avaliar a aprendizagem</a:t>
            </a:r>
            <a:r>
              <a:rPr lang="en">
                <a:solidFill>
                  <a:schemeClr val="dk2"/>
                </a:solidFill>
              </a:rPr>
              <a:t>, </a:t>
            </a:r>
            <a:r>
              <a:rPr b="1" lang="en">
                <a:solidFill>
                  <a:schemeClr val="dk2"/>
                </a:solidFill>
              </a:rPr>
              <a:t>a abordar as áreas mais fracas </a:t>
            </a:r>
            <a:r>
              <a:rPr lang="en">
                <a:solidFill>
                  <a:schemeClr val="dk2"/>
                </a:solidFill>
              </a:rPr>
              <a:t>e </a:t>
            </a:r>
            <a:r>
              <a:rPr b="1" lang="en">
                <a:solidFill>
                  <a:schemeClr val="dk2"/>
                </a:solidFill>
              </a:rPr>
              <a:t>a fornecer correção </a:t>
            </a:r>
            <a:r>
              <a:rPr lang="en">
                <a:solidFill>
                  <a:schemeClr val="dk2"/>
                </a:solidFill>
              </a:rPr>
              <a:t>durante a formação. </a:t>
            </a:r>
            <a:endParaRPr/>
          </a:p>
          <a:p>
            <a:pPr indent="0" lvl="0" marL="0" rtl="0" algn="l">
              <a:lnSpc>
                <a:spcPct val="115000"/>
              </a:lnSpc>
              <a:spcBef>
                <a:spcPts val="1200"/>
              </a:spcBef>
              <a:spcAft>
                <a:spcPts val="0"/>
              </a:spcAft>
              <a:buSzPts val="1400"/>
              <a:buNone/>
            </a:pPr>
            <a:r>
              <a:rPr lang="en" sz="1600">
                <a:solidFill>
                  <a:srgbClr val="B1C67D"/>
                </a:solidFill>
                <a:latin typeface="Oswald Medium"/>
                <a:ea typeface="Oswald Medium"/>
                <a:cs typeface="Oswald Medium"/>
                <a:sym typeface="Oswald Medium"/>
              </a:rPr>
              <a:t>Materiais</a:t>
            </a:r>
            <a:endParaRPr/>
          </a:p>
          <a:p>
            <a:pPr indent="-304800" lvl="0" marL="457200" rtl="0" algn="l">
              <a:lnSpc>
                <a:spcPct val="115000"/>
              </a:lnSpc>
              <a:spcBef>
                <a:spcPts val="0"/>
              </a:spcBef>
              <a:spcAft>
                <a:spcPts val="1000"/>
              </a:spcAft>
              <a:buClr>
                <a:schemeClr val="dk2"/>
              </a:buClr>
              <a:buSzPts val="1200"/>
              <a:buChar char="●"/>
            </a:pPr>
            <a:r>
              <a:rPr lang="en">
                <a:solidFill>
                  <a:schemeClr val="dk2"/>
                </a:solidFill>
              </a:rPr>
              <a:t>Os formandos recebem: cópia eletrónica da apresentação da formação, </a:t>
            </a:r>
            <a:r>
              <a:rPr b="1" lang="en">
                <a:solidFill>
                  <a:schemeClr val="dk2"/>
                </a:solidFill>
              </a:rPr>
              <a:t>lista de verificação da manutenção </a:t>
            </a:r>
            <a:r>
              <a:rPr lang="en">
                <a:solidFill>
                  <a:schemeClr val="dk2"/>
                </a:solidFill>
              </a:rPr>
              <a:t>diária da PSA (52 semanas), </a:t>
            </a:r>
            <a:r>
              <a:rPr b="1" lang="en">
                <a:solidFill>
                  <a:schemeClr val="dk2"/>
                </a:solidFill>
              </a:rPr>
              <a:t>plano de manutenção </a:t>
            </a:r>
            <a:r>
              <a:rPr lang="en">
                <a:solidFill>
                  <a:schemeClr val="dk2"/>
                </a:solidFill>
              </a:rPr>
              <a:t>preventiva, </a:t>
            </a:r>
            <a:r>
              <a:rPr b="1" lang="en">
                <a:solidFill>
                  <a:schemeClr val="dk2"/>
                </a:solidFill>
              </a:rPr>
              <a:t>registo de reparações</a:t>
            </a:r>
            <a:r>
              <a:rPr lang="en">
                <a:solidFill>
                  <a:schemeClr val="dk2"/>
                </a:solidFill>
              </a:rPr>
              <a:t>,</a:t>
            </a:r>
            <a:r>
              <a:rPr b="1" lang="en">
                <a:solidFill>
                  <a:schemeClr val="dk2"/>
                </a:solidFill>
              </a:rPr>
              <a:t> </a:t>
            </a:r>
            <a:r>
              <a:rPr lang="en">
                <a:solidFill>
                  <a:schemeClr val="dk2"/>
                </a:solidFill>
              </a:rPr>
              <a:t>e </a:t>
            </a:r>
            <a:r>
              <a:rPr b="1" i="1" lang="en">
                <a:solidFill>
                  <a:schemeClr val="dk2"/>
                </a:solidFill>
              </a:rPr>
              <a:t>kit</a:t>
            </a:r>
            <a:r>
              <a:rPr b="1" lang="en">
                <a:solidFill>
                  <a:schemeClr val="dk2"/>
                </a:solidFill>
              </a:rPr>
              <a:t> de ferramentas </a:t>
            </a:r>
            <a:r>
              <a:rPr lang="en">
                <a:solidFill>
                  <a:schemeClr val="dk2"/>
                </a:solidFill>
              </a:rPr>
              <a:t>da estação de PSA.</a:t>
            </a:r>
            <a:endParaRPr/>
          </a:p>
        </p:txBody>
      </p:sp>
      <p:sp>
        <p:nvSpPr>
          <p:cNvPr id="224" name="Google Shape;224;p15"/>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16"/>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pic>
        <p:nvPicPr>
          <p:cNvPr id="230" name="Google Shape;230;p16"/>
          <p:cNvPicPr preferRelativeResize="0"/>
          <p:nvPr/>
        </p:nvPicPr>
        <p:blipFill rotWithShape="1">
          <a:blip r:embed="rId3">
            <a:alphaModFix/>
          </a:blip>
          <a:srcRect b="0" l="0" r="0" t="0"/>
          <a:stretch/>
        </p:blipFill>
        <p:spPr>
          <a:xfrm>
            <a:off x="515750" y="636726"/>
            <a:ext cx="3606349" cy="2403649"/>
          </a:xfrm>
          <a:prstGeom prst="rect">
            <a:avLst/>
          </a:prstGeom>
          <a:noFill/>
          <a:ln>
            <a:noFill/>
          </a:ln>
          <a:effectLst>
            <a:outerShdw blurRad="57150" rotWithShape="0" algn="bl" dir="5400000" dist="19050">
              <a:srgbClr val="000000">
                <a:alpha val="49019"/>
              </a:srgbClr>
            </a:outerShdw>
          </a:effectLst>
        </p:spPr>
      </p:pic>
      <p:sp>
        <p:nvSpPr>
          <p:cNvPr id="231" name="Google Shape;231;p16"/>
          <p:cNvSpPr txBox="1"/>
          <p:nvPr/>
        </p:nvSpPr>
        <p:spPr>
          <a:xfrm>
            <a:off x="515750" y="3071983"/>
            <a:ext cx="3817200" cy="92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600"/>
              <a:buFont typeface="Arial"/>
              <a:buNone/>
            </a:pPr>
            <a:r>
              <a:rPr b="1" i="0" lang="en" sz="600" u="none" cap="none" strike="noStrike">
                <a:solidFill>
                  <a:srgbClr val="000000"/>
                </a:solidFill>
                <a:latin typeface="Century Gothic"/>
                <a:ea typeface="Century Gothic"/>
                <a:cs typeface="Century Gothic"/>
                <a:sym typeface="Century Gothic"/>
              </a:rPr>
              <a:t>Ruanda</a:t>
            </a:r>
            <a:r>
              <a:rPr b="0" i="0" lang="en" sz="600" u="none" cap="none" strike="noStrike">
                <a:solidFill>
                  <a:srgbClr val="000000"/>
                </a:solidFill>
                <a:latin typeface="Century Gothic"/>
                <a:ea typeface="Century Gothic"/>
                <a:cs typeface="Century Gothic"/>
                <a:sym typeface="Century Gothic"/>
              </a:rPr>
              <a:t>: Steve Mtewa ensina sobre um componente do compressor auxiliar de oxigénio.</a:t>
            </a:r>
            <a:endParaRPr/>
          </a:p>
        </p:txBody>
      </p:sp>
      <p:pic>
        <p:nvPicPr>
          <p:cNvPr id="232" name="Google Shape;232;p16"/>
          <p:cNvPicPr preferRelativeResize="0"/>
          <p:nvPr/>
        </p:nvPicPr>
        <p:blipFill rotWithShape="1">
          <a:blip r:embed="rId4">
            <a:alphaModFix/>
          </a:blip>
          <a:srcRect b="0" l="0" r="0" t="0"/>
          <a:stretch/>
        </p:blipFill>
        <p:spPr>
          <a:xfrm>
            <a:off x="4876825" y="636725"/>
            <a:ext cx="3606349" cy="2403649"/>
          </a:xfrm>
          <a:prstGeom prst="rect">
            <a:avLst/>
          </a:prstGeom>
          <a:noFill/>
          <a:ln>
            <a:noFill/>
          </a:ln>
          <a:effectLst>
            <a:outerShdw blurRad="57150" rotWithShape="0" algn="bl" dir="5400000" dist="19050">
              <a:srgbClr val="000000">
                <a:alpha val="49019"/>
              </a:srgbClr>
            </a:outerShdw>
          </a:effectLst>
        </p:spPr>
      </p:pic>
      <p:sp>
        <p:nvSpPr>
          <p:cNvPr id="233" name="Google Shape;233;p16"/>
          <p:cNvSpPr txBox="1"/>
          <p:nvPr/>
        </p:nvSpPr>
        <p:spPr>
          <a:xfrm>
            <a:off x="4876825" y="3071983"/>
            <a:ext cx="3817200" cy="92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600"/>
              <a:buFont typeface="Arial"/>
              <a:buNone/>
            </a:pPr>
            <a:r>
              <a:rPr b="1" i="0" lang="en" sz="600" u="none" cap="none" strike="noStrike">
                <a:solidFill>
                  <a:srgbClr val="000000"/>
                </a:solidFill>
                <a:latin typeface="Century Gothic"/>
                <a:ea typeface="Century Gothic"/>
                <a:cs typeface="Century Gothic"/>
                <a:sym typeface="Century Gothic"/>
              </a:rPr>
              <a:t>Ruanda</a:t>
            </a:r>
            <a:r>
              <a:rPr b="0" i="0" lang="en" sz="600" u="none" cap="none" strike="noStrike">
                <a:solidFill>
                  <a:srgbClr val="000000"/>
                </a:solidFill>
                <a:latin typeface="Century Gothic"/>
                <a:ea typeface="Century Gothic"/>
                <a:cs typeface="Century Gothic"/>
                <a:sym typeface="Century Gothic"/>
              </a:rPr>
              <a:t>: Os formandos fazem a sua avaliação diária.</a:t>
            </a:r>
            <a:endParaRPr/>
          </a:p>
        </p:txBody>
      </p:sp>
      <p:pic>
        <p:nvPicPr>
          <p:cNvPr id="234" name="Google Shape;234;p16"/>
          <p:cNvPicPr preferRelativeResize="0"/>
          <p:nvPr/>
        </p:nvPicPr>
        <p:blipFill rotWithShape="1">
          <a:blip r:embed="rId5">
            <a:alphaModFix/>
          </a:blip>
          <a:srcRect b="5114" l="0" r="0" t="0"/>
          <a:stretch/>
        </p:blipFill>
        <p:spPr>
          <a:xfrm>
            <a:off x="1339894" y="3250250"/>
            <a:ext cx="2863457" cy="1759951"/>
          </a:xfrm>
          <a:prstGeom prst="rect">
            <a:avLst/>
          </a:prstGeom>
          <a:noFill/>
          <a:ln cap="flat" cmpd="sng" w="19050">
            <a:solidFill>
              <a:schemeClr val="dk2"/>
            </a:solidFill>
            <a:prstDash val="solid"/>
            <a:round/>
            <a:headEnd len="sm" w="sm" type="none"/>
            <a:tailEnd len="sm" w="sm" type="none"/>
          </a:ln>
        </p:spPr>
      </p:pic>
      <p:pic>
        <p:nvPicPr>
          <p:cNvPr id="235" name="Google Shape;235;p16"/>
          <p:cNvPicPr preferRelativeResize="0"/>
          <p:nvPr/>
        </p:nvPicPr>
        <p:blipFill rotWithShape="1">
          <a:blip r:embed="rId6">
            <a:alphaModFix/>
          </a:blip>
          <a:srcRect b="0" l="0" r="1485" t="3577"/>
          <a:stretch/>
        </p:blipFill>
        <p:spPr>
          <a:xfrm>
            <a:off x="4475350" y="3250250"/>
            <a:ext cx="2783288" cy="1759950"/>
          </a:xfrm>
          <a:prstGeom prst="rect">
            <a:avLst/>
          </a:prstGeom>
          <a:noFill/>
          <a:ln cap="flat" cmpd="sng" w="19050">
            <a:solidFill>
              <a:schemeClr val="dk2"/>
            </a:solidFill>
            <a:prstDash val="solid"/>
            <a:round/>
            <a:headEnd len="sm" w="sm" type="none"/>
            <a:tailEnd len="sm" w="sm" type="none"/>
          </a:ln>
        </p:spPr>
      </p:pic>
      <p:sp>
        <p:nvSpPr>
          <p:cNvPr id="236" name="Google Shape;236;p16"/>
          <p:cNvSpPr txBox="1"/>
          <p:nvPr>
            <p:ph type="title"/>
          </p:nvPr>
        </p:nvSpPr>
        <p:spPr>
          <a:xfrm>
            <a:off x="311700" y="126299"/>
            <a:ext cx="8000100" cy="507900"/>
          </a:xfrm>
          <a:prstGeom prst="rect">
            <a:avLst/>
          </a:prstGeom>
          <a:noFill/>
          <a:ln>
            <a:noFill/>
          </a:ln>
        </p:spPr>
        <p:txBody>
          <a:bodyPr anchorCtr="0" anchor="ctr" bIns="91425" lIns="0" spcFirstLastPara="1" rIns="91425" wrap="square" tIns="91425">
            <a:spAutoFit/>
          </a:bodyPr>
          <a:lstStyle/>
          <a:p>
            <a:pPr indent="0" lvl="0" marL="0" rtl="0" algn="l">
              <a:lnSpc>
                <a:spcPct val="100000"/>
              </a:lnSpc>
              <a:spcBef>
                <a:spcPts val="0"/>
              </a:spcBef>
              <a:spcAft>
                <a:spcPts val="0"/>
              </a:spcAft>
              <a:buSzPts val="3600"/>
              <a:buNone/>
            </a:pPr>
            <a:r>
              <a:rPr lang="en" sz="2100">
                <a:solidFill>
                  <a:srgbClr val="595959"/>
                </a:solidFill>
              </a:rPr>
              <a:t>Destaques da Formação em Manutenção</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17"/>
          <p:cNvSpPr txBox="1"/>
          <p:nvPr>
            <p:ph type="title"/>
          </p:nvPr>
        </p:nvSpPr>
        <p:spPr>
          <a:xfrm>
            <a:off x="311700" y="126300"/>
            <a:ext cx="3753000" cy="51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3000"/>
              <a:buNone/>
            </a:pPr>
            <a:r>
              <a:rPr lang="en"/>
              <a:t>Apoio virtual contínuo</a:t>
            </a:r>
            <a:endParaRPr/>
          </a:p>
        </p:txBody>
      </p:sp>
      <p:sp>
        <p:nvSpPr>
          <p:cNvPr id="242" name="Google Shape;242;p17"/>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243" name="Google Shape;243;p17"/>
          <p:cNvSpPr txBox="1"/>
          <p:nvPr>
            <p:ph idx="1" type="body"/>
          </p:nvPr>
        </p:nvSpPr>
        <p:spPr>
          <a:xfrm>
            <a:off x="235500" y="732607"/>
            <a:ext cx="3907800" cy="4278064"/>
          </a:xfrm>
          <a:prstGeom prst="rect">
            <a:avLst/>
          </a:prstGeom>
          <a:noFill/>
          <a:ln>
            <a:noFill/>
          </a:ln>
        </p:spPr>
        <p:txBody>
          <a:bodyPr anchorCtr="0" anchor="t" bIns="91425" lIns="0" spcFirstLastPara="1" rIns="0" wrap="square" tIns="91425">
            <a:spAutoFit/>
          </a:bodyPr>
          <a:lstStyle/>
          <a:p>
            <a:pPr indent="0" lvl="0" marL="0" rtl="0" algn="l">
              <a:lnSpc>
                <a:spcPct val="100000"/>
              </a:lnSpc>
              <a:spcBef>
                <a:spcPts val="0"/>
              </a:spcBef>
              <a:spcAft>
                <a:spcPts val="0"/>
              </a:spcAft>
              <a:buSzPts val="1400"/>
              <a:buNone/>
            </a:pPr>
            <a:r>
              <a:rPr b="1" lang="en"/>
              <a:t>Apoio contínuo: </a:t>
            </a:r>
            <a:r>
              <a:rPr lang="en"/>
              <a:t>Cada grupo de formação é convidado a aderir a uma </a:t>
            </a:r>
            <a:r>
              <a:rPr b="1" lang="en"/>
              <a:t>comunidade de prática </a:t>
            </a:r>
            <a:r>
              <a:rPr lang="en"/>
              <a:t>no</a:t>
            </a:r>
            <a:r>
              <a:rPr b="1" lang="en"/>
              <a:t> </a:t>
            </a:r>
            <a:r>
              <a:rPr lang="en"/>
              <a:t>WhatsApp, específica do país, onde os formandos podem:</a:t>
            </a:r>
            <a:endParaRPr/>
          </a:p>
          <a:p>
            <a:pPr indent="-323850" lvl="0" marL="457200" rtl="0" algn="l">
              <a:lnSpc>
                <a:spcPct val="100000"/>
              </a:lnSpc>
              <a:spcBef>
                <a:spcPts val="0"/>
              </a:spcBef>
              <a:spcAft>
                <a:spcPts val="0"/>
              </a:spcAft>
              <a:buSzPts val="1500"/>
              <a:buChar char="●"/>
            </a:pPr>
            <a:r>
              <a:rPr lang="en"/>
              <a:t>pedir à </a:t>
            </a:r>
            <a:r>
              <a:rPr b="1" lang="en"/>
              <a:t>equipa de assistência técnica do Projeto BOXER </a:t>
            </a:r>
            <a:r>
              <a:rPr lang="en"/>
              <a:t>e a outros formandos </a:t>
            </a:r>
            <a:r>
              <a:rPr b="1" lang="en"/>
              <a:t>conselhos para a resolução de problemas </a:t>
            </a:r>
            <a:r>
              <a:rPr lang="en"/>
              <a:t>e </a:t>
            </a:r>
            <a:r>
              <a:rPr b="1" lang="en"/>
              <a:t>ideias de </a:t>
            </a:r>
            <a:r>
              <a:rPr b="1" i="1" lang="en"/>
              <a:t>crowdsource</a:t>
            </a:r>
            <a:r>
              <a:rPr b="1" lang="en"/>
              <a:t>.</a:t>
            </a:r>
            <a:endParaRPr/>
          </a:p>
          <a:p>
            <a:pPr indent="-323850" lvl="0" marL="457200" rtl="0" algn="l">
              <a:lnSpc>
                <a:spcPct val="100000"/>
              </a:lnSpc>
              <a:spcBef>
                <a:spcPts val="0"/>
              </a:spcBef>
              <a:spcAft>
                <a:spcPts val="0"/>
              </a:spcAft>
              <a:buSzPts val="1500"/>
              <a:buChar char="●"/>
            </a:pPr>
            <a:r>
              <a:rPr b="1" lang="en"/>
              <a:t>responsabilizar-se</a:t>
            </a:r>
            <a:r>
              <a:rPr lang="en"/>
              <a:t> mutuamente para se manterem atualizados, partilhando </a:t>
            </a:r>
            <a:r>
              <a:rPr b="1" lang="en"/>
              <a:t>listas de verificação diárias</a:t>
            </a:r>
            <a:r>
              <a:rPr lang="en"/>
              <a:t>, </a:t>
            </a:r>
            <a:r>
              <a:rPr b="1" lang="en"/>
              <a:t>registos de manutenção preventiva </a:t>
            </a:r>
            <a:r>
              <a:rPr lang="en"/>
              <a:t>e </a:t>
            </a:r>
            <a:r>
              <a:rPr b="1" lang="en"/>
              <a:t>registos de reparação</a:t>
            </a:r>
            <a:r>
              <a:rPr lang="en"/>
              <a:t>.</a:t>
            </a:r>
            <a:endParaRPr/>
          </a:p>
          <a:p>
            <a:pPr indent="-323850" lvl="0" marL="457200" rtl="0" algn="l">
              <a:lnSpc>
                <a:spcPct val="100000"/>
              </a:lnSpc>
              <a:spcBef>
                <a:spcPts val="0"/>
              </a:spcBef>
              <a:spcAft>
                <a:spcPts val="0"/>
              </a:spcAft>
              <a:buSzPts val="1500"/>
              <a:buChar char="●"/>
            </a:pPr>
            <a:r>
              <a:rPr lang="en"/>
              <a:t>manter-se em contacto com outros engenheiros biomédicos, técnicos e gestores.</a:t>
            </a:r>
            <a:endParaRPr/>
          </a:p>
          <a:p>
            <a:pPr indent="-323850" lvl="0" marL="457200" rtl="0" algn="l">
              <a:lnSpc>
                <a:spcPct val="100000"/>
              </a:lnSpc>
              <a:spcBef>
                <a:spcPts val="0"/>
              </a:spcBef>
              <a:spcAft>
                <a:spcPts val="0"/>
              </a:spcAft>
              <a:buSzPts val="1500"/>
              <a:buChar char="●"/>
            </a:pPr>
            <a:r>
              <a:rPr lang="en"/>
              <a:t>manter-se atentos a outros lançamentos de recursos do Projeto BOXER.</a:t>
            </a:r>
            <a:endParaRPr/>
          </a:p>
        </p:txBody>
      </p:sp>
      <p:pic>
        <p:nvPicPr>
          <p:cNvPr id="244" name="Google Shape;244;p17"/>
          <p:cNvPicPr preferRelativeResize="0"/>
          <p:nvPr/>
        </p:nvPicPr>
        <p:blipFill rotWithShape="1">
          <a:blip r:embed="rId3">
            <a:alphaModFix/>
          </a:blip>
          <a:srcRect b="0" l="0" r="0" t="0"/>
          <a:stretch/>
        </p:blipFill>
        <p:spPr>
          <a:xfrm>
            <a:off x="6766725" y="560400"/>
            <a:ext cx="2229561" cy="4141974"/>
          </a:xfrm>
          <a:prstGeom prst="rect">
            <a:avLst/>
          </a:prstGeom>
          <a:noFill/>
          <a:ln cap="flat" cmpd="sng" w="38100">
            <a:solidFill>
              <a:srgbClr val="B1C67D"/>
            </a:solidFill>
            <a:prstDash val="solid"/>
            <a:round/>
            <a:headEnd len="sm" w="sm" type="none"/>
            <a:tailEnd len="sm" w="sm" type="none"/>
          </a:ln>
        </p:spPr>
      </p:pic>
      <p:pic>
        <p:nvPicPr>
          <p:cNvPr id="245" name="Google Shape;245;p17"/>
          <p:cNvPicPr preferRelativeResize="0"/>
          <p:nvPr/>
        </p:nvPicPr>
        <p:blipFill rotWithShape="1">
          <a:blip r:embed="rId4">
            <a:alphaModFix/>
          </a:blip>
          <a:srcRect b="0" l="0" r="0" t="0"/>
          <a:stretch/>
        </p:blipFill>
        <p:spPr>
          <a:xfrm>
            <a:off x="4266150" y="548471"/>
            <a:ext cx="2261924" cy="4165853"/>
          </a:xfrm>
          <a:prstGeom prst="rect">
            <a:avLst/>
          </a:prstGeom>
          <a:noFill/>
          <a:ln cap="flat" cmpd="sng" w="38100">
            <a:solidFill>
              <a:srgbClr val="B1C67D"/>
            </a:solidFill>
            <a:prstDash val="solid"/>
            <a:round/>
            <a:headEnd len="sm" w="sm" type="none"/>
            <a:tailEnd len="sm" w="sm" type="none"/>
          </a:ln>
        </p:spPr>
      </p:pic>
      <p:sp>
        <p:nvSpPr>
          <p:cNvPr id="246" name="Google Shape;246;p17"/>
          <p:cNvSpPr/>
          <p:nvPr/>
        </p:nvSpPr>
        <p:spPr>
          <a:xfrm>
            <a:off x="4567900" y="778300"/>
            <a:ext cx="1129800" cy="114600"/>
          </a:xfrm>
          <a:prstGeom prst="roundRect">
            <a:avLst>
              <a:gd fmla="val 16667" name="adj"/>
            </a:avLst>
          </a:prstGeom>
          <a:solidFill>
            <a:srgbClr val="B1C6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 name="Google Shape;247;p17"/>
          <p:cNvSpPr/>
          <p:nvPr/>
        </p:nvSpPr>
        <p:spPr>
          <a:xfrm>
            <a:off x="4567900" y="1110800"/>
            <a:ext cx="1367100" cy="114600"/>
          </a:xfrm>
          <a:prstGeom prst="roundRect">
            <a:avLst>
              <a:gd fmla="val 16667" name="adj"/>
            </a:avLst>
          </a:prstGeom>
          <a:solidFill>
            <a:srgbClr val="B1C6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 name="Google Shape;248;p17"/>
          <p:cNvSpPr/>
          <p:nvPr/>
        </p:nvSpPr>
        <p:spPr>
          <a:xfrm>
            <a:off x="7053350" y="892900"/>
            <a:ext cx="1367100" cy="114600"/>
          </a:xfrm>
          <a:prstGeom prst="roundRect">
            <a:avLst>
              <a:gd fmla="val 16667" name="adj"/>
            </a:avLst>
          </a:prstGeom>
          <a:solidFill>
            <a:srgbClr val="B1C6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 name="Google Shape;249;p17"/>
          <p:cNvSpPr/>
          <p:nvPr/>
        </p:nvSpPr>
        <p:spPr>
          <a:xfrm>
            <a:off x="4799025" y="1471003"/>
            <a:ext cx="390900" cy="70500"/>
          </a:xfrm>
          <a:prstGeom prst="roundRect">
            <a:avLst>
              <a:gd fmla="val 16667" name="adj"/>
            </a:avLst>
          </a:prstGeom>
          <a:solidFill>
            <a:srgbClr val="B1C6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0" name="Google Shape;250;p17"/>
          <p:cNvSpPr txBox="1"/>
          <p:nvPr/>
        </p:nvSpPr>
        <p:spPr>
          <a:xfrm>
            <a:off x="4266150" y="4764100"/>
            <a:ext cx="45663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600"/>
              <a:buFont typeface="Arial"/>
              <a:buNone/>
            </a:pPr>
            <a:r>
              <a:rPr b="1" i="0" lang="en" sz="600" u="none" cap="none" strike="noStrike">
                <a:solidFill>
                  <a:srgbClr val="000000"/>
                </a:solidFill>
                <a:latin typeface="Century Gothic"/>
                <a:ea typeface="Century Gothic"/>
                <a:cs typeface="Century Gothic"/>
                <a:sym typeface="Century Gothic"/>
              </a:rPr>
              <a:t>Libéria: </a:t>
            </a:r>
            <a:r>
              <a:rPr b="0" i="0" lang="en" sz="600" u="none" cap="none" strike="noStrike">
                <a:solidFill>
                  <a:srgbClr val="000000"/>
                </a:solidFill>
                <a:latin typeface="Century Gothic"/>
                <a:ea typeface="Century Gothic"/>
                <a:cs typeface="Century Gothic"/>
                <a:sym typeface="Century Gothic"/>
              </a:rPr>
              <a:t>Grupo virtual de apoio ao Engenheiro/Técnico Biomédico da Libéria. </a:t>
            </a:r>
            <a:r>
              <a:rPr b="1" i="0" lang="en" sz="600" u="none" cap="none" strike="noStrike">
                <a:solidFill>
                  <a:srgbClr val="000000"/>
                </a:solidFill>
                <a:latin typeface="Century Gothic"/>
                <a:ea typeface="Century Gothic"/>
                <a:cs typeface="Century Gothic"/>
                <a:sym typeface="Century Gothic"/>
              </a:rPr>
              <a:t>Esquerda</a:t>
            </a:r>
            <a:r>
              <a:rPr b="0" i="0" lang="en" sz="600" u="none" cap="none" strike="noStrike">
                <a:solidFill>
                  <a:srgbClr val="000000"/>
                </a:solidFill>
                <a:latin typeface="Century Gothic"/>
                <a:ea typeface="Century Gothic"/>
                <a:cs typeface="Century Gothic"/>
                <a:sym typeface="Century Gothic"/>
              </a:rPr>
              <a:t>: Instalação de oxigénio de Phebe agradecendo a Steve "Avô" Mtewa da BHI pela sua assistência. </a:t>
            </a:r>
            <a:r>
              <a:rPr b="1" i="0" lang="en" sz="600" u="none" cap="none" strike="noStrike">
                <a:solidFill>
                  <a:srgbClr val="000000"/>
                </a:solidFill>
                <a:latin typeface="Century Gothic"/>
                <a:ea typeface="Century Gothic"/>
                <a:cs typeface="Century Gothic"/>
                <a:sym typeface="Century Gothic"/>
              </a:rPr>
              <a:t>À direita</a:t>
            </a:r>
            <a:r>
              <a:rPr b="0" i="0" lang="en" sz="600" u="none" cap="none" strike="noStrike">
                <a:solidFill>
                  <a:srgbClr val="000000"/>
                </a:solidFill>
                <a:latin typeface="Century Gothic"/>
                <a:ea typeface="Century Gothic"/>
                <a:cs typeface="Century Gothic"/>
                <a:sym typeface="Century Gothic"/>
              </a:rPr>
              <a:t>: Os operadores da JFD Oxygen juntaram-se à Phebe Oxygen Plant e puderam ajudar-se mutuamente na resolução de um problema de motor na JFD.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18"/>
          <p:cNvSpPr txBox="1"/>
          <p:nvPr>
            <p:ph type="title"/>
          </p:nvPr>
        </p:nvSpPr>
        <p:spPr>
          <a:xfrm>
            <a:off x="311700" y="135928"/>
            <a:ext cx="4045200" cy="1477500"/>
          </a:xfrm>
          <a:prstGeom prst="rect">
            <a:avLst/>
          </a:prstGeom>
          <a:noFill/>
          <a:ln>
            <a:noFill/>
          </a:ln>
        </p:spPr>
        <p:txBody>
          <a:bodyPr anchorCtr="0" anchor="b" bIns="91425" lIns="0" spcFirstLastPara="1" rIns="91425" wrap="square" tIns="91425">
            <a:spAutoFit/>
          </a:bodyPr>
          <a:lstStyle/>
          <a:p>
            <a:pPr indent="0" lvl="0" marL="0" rtl="0" algn="ctr">
              <a:lnSpc>
                <a:spcPct val="100000"/>
              </a:lnSpc>
              <a:spcBef>
                <a:spcPts val="0"/>
              </a:spcBef>
              <a:spcAft>
                <a:spcPts val="0"/>
              </a:spcAft>
              <a:buSzPts val="4200"/>
              <a:buNone/>
            </a:pPr>
            <a:r>
              <a:rPr lang="en"/>
              <a:t>Formação Avançada</a:t>
            </a:r>
            <a:endParaRPr/>
          </a:p>
        </p:txBody>
      </p:sp>
      <p:sp>
        <p:nvSpPr>
          <p:cNvPr id="256" name="Google Shape;256;p18"/>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257" name="Google Shape;257;p18"/>
          <p:cNvSpPr txBox="1"/>
          <p:nvPr/>
        </p:nvSpPr>
        <p:spPr>
          <a:xfrm>
            <a:off x="5042725" y="544060"/>
            <a:ext cx="3748800" cy="1056156"/>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000"/>
              </a:spcAft>
              <a:buClr>
                <a:srgbClr val="000000"/>
              </a:buClr>
              <a:buSzPts val="2100"/>
              <a:buFont typeface="Arial"/>
              <a:buNone/>
            </a:pPr>
            <a:r>
              <a:rPr b="1" i="0" lang="en" sz="2100" u="none" cap="none" strike="noStrike">
                <a:solidFill>
                  <a:schemeClr val="dk2"/>
                </a:solidFill>
                <a:latin typeface="Century Gothic"/>
                <a:ea typeface="Century Gothic"/>
                <a:cs typeface="Century Gothic"/>
                <a:sym typeface="Century Gothic"/>
              </a:rPr>
              <a:t>Formação intensiva de cinco dias</a:t>
            </a:r>
            <a:endParaRPr/>
          </a:p>
        </p:txBody>
      </p:sp>
      <p:sp>
        <p:nvSpPr>
          <p:cNvPr id="258" name="Google Shape;258;p18"/>
          <p:cNvSpPr txBox="1"/>
          <p:nvPr/>
        </p:nvSpPr>
        <p:spPr>
          <a:xfrm>
            <a:off x="5042725" y="1344090"/>
            <a:ext cx="3748800" cy="649122"/>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000"/>
              </a:spcAft>
              <a:buClr>
                <a:srgbClr val="000000"/>
              </a:buClr>
              <a:buSzPts val="1900"/>
              <a:buFont typeface="Arial"/>
              <a:buNone/>
            </a:pPr>
            <a:r>
              <a:rPr b="0" i="0" lang="en" sz="1900" u="none" cap="none" strike="noStrike">
                <a:solidFill>
                  <a:schemeClr val="dk2"/>
                </a:solidFill>
                <a:latin typeface="Century Gothic"/>
                <a:ea typeface="Century Gothic"/>
                <a:cs typeface="Century Gothic"/>
                <a:sym typeface="Century Gothic"/>
              </a:rPr>
              <a:t>Nível intermédio/avançado </a:t>
            </a:r>
            <a:endParaRPr/>
          </a:p>
        </p:txBody>
      </p:sp>
      <p:sp>
        <p:nvSpPr>
          <p:cNvPr id="259" name="Google Shape;259;p18"/>
          <p:cNvSpPr txBox="1"/>
          <p:nvPr/>
        </p:nvSpPr>
        <p:spPr>
          <a:xfrm>
            <a:off x="1032750" y="3530263"/>
            <a:ext cx="2603100" cy="1329564"/>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200"/>
              </a:spcAft>
              <a:buClr>
                <a:srgbClr val="000000"/>
              </a:buClr>
              <a:buSzPts val="1400"/>
              <a:buFont typeface="Arial"/>
              <a:buNone/>
            </a:pPr>
            <a:r>
              <a:rPr b="1" i="0" lang="en" sz="1400" u="none" cap="none" strike="noStrike">
                <a:solidFill>
                  <a:schemeClr val="lt1"/>
                </a:solidFill>
                <a:latin typeface="Century Gothic"/>
                <a:ea typeface="Century Gothic"/>
                <a:cs typeface="Century Gothic"/>
                <a:sym typeface="Century Gothic"/>
              </a:rPr>
              <a:t>Engenheiros e Técnicos Experientes com Funções de Supervisão ou Formação</a:t>
            </a:r>
            <a:endParaRPr b="1" i="0" sz="1400" u="none" cap="none" strike="noStrike">
              <a:solidFill>
                <a:schemeClr val="lt1"/>
              </a:solidFill>
              <a:latin typeface="Arial"/>
              <a:ea typeface="Arial"/>
              <a:cs typeface="Arial"/>
              <a:sym typeface="Arial"/>
            </a:endParaRPr>
          </a:p>
        </p:txBody>
      </p:sp>
      <p:sp>
        <p:nvSpPr>
          <p:cNvPr id="260" name="Google Shape;260;p18"/>
          <p:cNvSpPr txBox="1"/>
          <p:nvPr/>
        </p:nvSpPr>
        <p:spPr>
          <a:xfrm>
            <a:off x="4813225" y="1897450"/>
            <a:ext cx="4207800" cy="2662237"/>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400"/>
              <a:buFont typeface="Arial"/>
              <a:buNone/>
            </a:pPr>
            <a:r>
              <a:rPr b="1" i="0" lang="en" sz="1400" u="none" cap="none" strike="noStrike">
                <a:solidFill>
                  <a:srgbClr val="595959"/>
                </a:solidFill>
                <a:latin typeface="Century Gothic"/>
                <a:ea typeface="Century Gothic"/>
                <a:cs typeface="Century Gothic"/>
                <a:sym typeface="Century Gothic"/>
              </a:rPr>
              <a:t>Objetivo</a:t>
            </a:r>
            <a:r>
              <a:rPr b="0" i="0" lang="en" sz="1400" u="none" cap="none" strike="noStrike">
                <a:solidFill>
                  <a:srgbClr val="595959"/>
                </a:solidFill>
                <a:latin typeface="Century Gothic"/>
                <a:ea typeface="Century Gothic"/>
                <a:cs typeface="Century Gothic"/>
                <a:sym typeface="Century Gothic"/>
              </a:rPr>
              <a:t>: Equipar técnicos avançados para formar outros em estações de PSA e para efetuar manutenção e reparações complexas de forma independente. Uma versão avançada da formação em manutenção que prepara engenheiros e técnicos experientes para efetuar uma manutenção mais sofisticada, a resolução de problemas e a reparação de estações de PSA.</a:t>
            </a:r>
            <a:endParaRPr/>
          </a:p>
        </p:txBody>
      </p:sp>
      <p:cxnSp>
        <p:nvCxnSpPr>
          <p:cNvPr id="261" name="Google Shape;261;p18"/>
          <p:cNvCxnSpPr/>
          <p:nvPr/>
        </p:nvCxnSpPr>
        <p:spPr>
          <a:xfrm>
            <a:off x="1049100" y="3530272"/>
            <a:ext cx="2570400" cy="0"/>
          </a:xfrm>
          <a:prstGeom prst="straightConnector1">
            <a:avLst/>
          </a:prstGeom>
          <a:noFill/>
          <a:ln cap="flat" cmpd="sng" w="28575">
            <a:solidFill>
              <a:schemeClr val="lt1"/>
            </a:solidFill>
            <a:prstDash val="solid"/>
            <a:round/>
            <a:headEnd len="sm" w="sm" type="none"/>
            <a:tailEnd len="sm" w="sm" type="none"/>
          </a:ln>
        </p:spPr>
      </p:cxnSp>
      <p:pic>
        <p:nvPicPr>
          <p:cNvPr id="262" name="Google Shape;262;p18"/>
          <p:cNvPicPr preferRelativeResize="0"/>
          <p:nvPr/>
        </p:nvPicPr>
        <p:blipFill rotWithShape="1">
          <a:blip r:embed="rId3">
            <a:alphaModFix/>
          </a:blip>
          <a:srcRect b="0" l="0" r="0" t="0"/>
          <a:stretch/>
        </p:blipFill>
        <p:spPr>
          <a:xfrm>
            <a:off x="1671225" y="1908675"/>
            <a:ext cx="1326150" cy="13261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19"/>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3000"/>
              <a:buNone/>
            </a:pPr>
            <a:r>
              <a:rPr lang="en" sz="2400"/>
              <a:t>Formação de Formadores (Formação Avançada) – Abordagem </a:t>
            </a:r>
            <a:endParaRPr/>
          </a:p>
        </p:txBody>
      </p:sp>
      <p:sp>
        <p:nvSpPr>
          <p:cNvPr id="268" name="Google Shape;268;p19"/>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269" name="Google Shape;269;p19"/>
          <p:cNvSpPr txBox="1"/>
          <p:nvPr>
            <p:ph idx="1" type="body"/>
          </p:nvPr>
        </p:nvSpPr>
        <p:spPr>
          <a:xfrm>
            <a:off x="311700" y="866400"/>
            <a:ext cx="7898100" cy="3847177"/>
          </a:xfrm>
          <a:prstGeom prst="rect">
            <a:avLst/>
          </a:prstGeom>
          <a:noFill/>
          <a:ln>
            <a:noFill/>
          </a:ln>
        </p:spPr>
        <p:txBody>
          <a:bodyPr anchorCtr="0" anchor="t" bIns="91425" lIns="0" spcFirstLastPara="1" rIns="0" wrap="square" tIns="91425">
            <a:spAutoFit/>
          </a:bodyPr>
          <a:lstStyle/>
          <a:p>
            <a:pPr indent="-317500" lvl="0" marL="457200" rtl="0" algn="l">
              <a:lnSpc>
                <a:spcPct val="100000"/>
              </a:lnSpc>
              <a:spcBef>
                <a:spcPts val="0"/>
              </a:spcBef>
              <a:spcAft>
                <a:spcPts val="0"/>
              </a:spcAft>
              <a:buClr>
                <a:schemeClr val="dk2"/>
              </a:buClr>
              <a:buSzPts val="1400"/>
              <a:buChar char="●"/>
            </a:pPr>
            <a:r>
              <a:rPr b="1" lang="en">
                <a:solidFill>
                  <a:schemeClr val="dk2"/>
                </a:solidFill>
              </a:rPr>
              <a:t>Agenda personalizada em função das necessidades. </a:t>
            </a:r>
            <a:r>
              <a:rPr lang="en">
                <a:solidFill>
                  <a:schemeClr val="dk2"/>
                </a:solidFill>
              </a:rPr>
              <a:t>A agenda pode centrar-se na </a:t>
            </a:r>
            <a:r>
              <a:rPr b="1" lang="en">
                <a:solidFill>
                  <a:schemeClr val="dk2"/>
                </a:solidFill>
              </a:rPr>
              <a:t>formação de formadores (FdF) ou na formação</a:t>
            </a:r>
            <a:r>
              <a:rPr lang="en">
                <a:solidFill>
                  <a:schemeClr val="dk2"/>
                </a:solidFill>
              </a:rPr>
              <a:t> </a:t>
            </a:r>
            <a:r>
              <a:rPr b="1" lang="en">
                <a:solidFill>
                  <a:schemeClr val="dk2"/>
                </a:solidFill>
              </a:rPr>
              <a:t>avançada </a:t>
            </a:r>
            <a:r>
              <a:rPr lang="en">
                <a:solidFill>
                  <a:schemeClr val="dk2"/>
                </a:solidFill>
              </a:rPr>
              <a:t>em manutenção e reparação de estações de PSA.</a:t>
            </a:r>
            <a:endParaRPr/>
          </a:p>
          <a:p>
            <a:pPr indent="-317500" lvl="0" marL="457200" rtl="0" algn="l">
              <a:lnSpc>
                <a:spcPct val="100000"/>
              </a:lnSpc>
              <a:spcBef>
                <a:spcPts val="0"/>
              </a:spcBef>
              <a:spcAft>
                <a:spcPts val="0"/>
              </a:spcAft>
              <a:buClr>
                <a:schemeClr val="dk2"/>
              </a:buClr>
              <a:buSzPts val="1400"/>
              <a:buChar char="●"/>
            </a:pPr>
            <a:r>
              <a:rPr b="1" lang="en">
                <a:solidFill>
                  <a:schemeClr val="dk2"/>
                </a:solidFill>
              </a:rPr>
              <a:t>Sessões teóricas de FdF </a:t>
            </a:r>
            <a:r>
              <a:rPr lang="en">
                <a:solidFill>
                  <a:schemeClr val="dk2"/>
                </a:solidFill>
              </a:rPr>
              <a:t>para preparar os formadores para darem formação técnica sobre estações PSA e sistemas de fornecimento de oxigénio</a:t>
            </a:r>
            <a:endParaRPr/>
          </a:p>
          <a:p>
            <a:pPr indent="-317500" lvl="0" marL="457200" rtl="0" algn="l">
              <a:lnSpc>
                <a:spcPct val="100000"/>
              </a:lnSpc>
              <a:spcBef>
                <a:spcPts val="0"/>
              </a:spcBef>
              <a:spcAft>
                <a:spcPts val="0"/>
              </a:spcAft>
              <a:buClr>
                <a:schemeClr val="dk2"/>
              </a:buClr>
              <a:buSzPts val="1400"/>
              <a:buChar char="●"/>
            </a:pPr>
            <a:r>
              <a:rPr b="1" lang="en">
                <a:solidFill>
                  <a:schemeClr val="dk2"/>
                </a:solidFill>
              </a:rPr>
              <a:t>Formação prática avançada </a:t>
            </a:r>
            <a:r>
              <a:rPr lang="en">
                <a:solidFill>
                  <a:schemeClr val="dk2"/>
                </a:solidFill>
              </a:rPr>
              <a:t>em </a:t>
            </a:r>
            <a:r>
              <a:rPr b="1" lang="en">
                <a:solidFill>
                  <a:schemeClr val="dk2"/>
                </a:solidFill>
              </a:rPr>
              <a:t>manutenção e reparação </a:t>
            </a:r>
            <a:r>
              <a:rPr lang="en">
                <a:solidFill>
                  <a:schemeClr val="dk2"/>
                </a:solidFill>
              </a:rPr>
              <a:t>de estações PSA, com </a:t>
            </a:r>
            <a:r>
              <a:rPr b="1" lang="en">
                <a:solidFill>
                  <a:schemeClr val="dk2"/>
                </a:solidFill>
              </a:rPr>
              <a:t>ênfase em componentes complexos, como o compressor de ar ou o compressor auxiliar</a:t>
            </a:r>
            <a:endParaRPr/>
          </a:p>
          <a:p>
            <a:pPr indent="-317500" lvl="0" marL="457200" rtl="0" algn="l">
              <a:lnSpc>
                <a:spcPct val="100000"/>
              </a:lnSpc>
              <a:spcBef>
                <a:spcPts val="0"/>
              </a:spcBef>
              <a:spcAft>
                <a:spcPts val="0"/>
              </a:spcAft>
              <a:buClr>
                <a:schemeClr val="dk2"/>
              </a:buClr>
              <a:buSzPts val="1400"/>
              <a:buChar char="●"/>
            </a:pPr>
            <a:r>
              <a:rPr b="1" lang="en">
                <a:solidFill>
                  <a:schemeClr val="dk2"/>
                </a:solidFill>
              </a:rPr>
              <a:t>Visitas </a:t>
            </a:r>
            <a:r>
              <a:rPr lang="en">
                <a:solidFill>
                  <a:schemeClr val="dk2"/>
                </a:solidFill>
              </a:rPr>
              <a:t>a estações de PSA para aprendizagem prática</a:t>
            </a:r>
            <a:endParaRPr/>
          </a:p>
          <a:p>
            <a:pPr indent="-317500" lvl="0" marL="457200" rtl="0" algn="l">
              <a:lnSpc>
                <a:spcPct val="100000"/>
              </a:lnSpc>
              <a:spcBef>
                <a:spcPts val="0"/>
              </a:spcBef>
              <a:spcAft>
                <a:spcPts val="0"/>
              </a:spcAft>
              <a:buClr>
                <a:schemeClr val="dk2"/>
              </a:buClr>
              <a:buSzPts val="1400"/>
              <a:buChar char="●"/>
            </a:pPr>
            <a:r>
              <a:rPr lang="en">
                <a:solidFill>
                  <a:schemeClr val="dk2"/>
                </a:solidFill>
              </a:rPr>
              <a:t>Os formandos assumem </a:t>
            </a:r>
            <a:r>
              <a:rPr b="1" lang="en">
                <a:solidFill>
                  <a:schemeClr val="dk2"/>
                </a:solidFill>
              </a:rPr>
              <a:t>um papel mais importante na formação, ministrando aulas práticas </a:t>
            </a:r>
            <a:r>
              <a:rPr lang="en">
                <a:solidFill>
                  <a:schemeClr val="dk2"/>
                </a:solidFill>
              </a:rPr>
              <a:t>e </a:t>
            </a:r>
            <a:r>
              <a:rPr b="1" lang="en">
                <a:solidFill>
                  <a:schemeClr val="dk2"/>
                </a:solidFill>
              </a:rPr>
              <a:t>teóricas supervisionadas</a:t>
            </a:r>
            <a:r>
              <a:rPr lang="en">
                <a:solidFill>
                  <a:schemeClr val="dk2"/>
                </a:solidFill>
              </a:rPr>
              <a:t>.</a:t>
            </a:r>
            <a:endParaRPr/>
          </a:p>
          <a:p>
            <a:pPr indent="-317500" lvl="0" marL="457200" rtl="0" algn="l">
              <a:lnSpc>
                <a:spcPct val="100000"/>
              </a:lnSpc>
              <a:spcBef>
                <a:spcPts val="0"/>
              </a:spcBef>
              <a:spcAft>
                <a:spcPts val="0"/>
              </a:spcAft>
              <a:buClr>
                <a:schemeClr val="dk2"/>
              </a:buClr>
              <a:buSzPts val="1400"/>
              <a:buChar char="●"/>
            </a:pPr>
            <a:r>
              <a:rPr b="1" lang="en">
                <a:solidFill>
                  <a:schemeClr val="dk2"/>
                </a:solidFill>
              </a:rPr>
              <a:t>Avaliações teóricas e práticas da aprendizagem antes da formação</a:t>
            </a:r>
            <a:r>
              <a:rPr lang="en">
                <a:solidFill>
                  <a:schemeClr val="dk2"/>
                </a:solidFill>
              </a:rPr>
              <a:t>, </a:t>
            </a:r>
            <a:r>
              <a:rPr b="1" lang="en">
                <a:solidFill>
                  <a:schemeClr val="dk2"/>
                </a:solidFill>
              </a:rPr>
              <a:t>diariamente </a:t>
            </a:r>
            <a:r>
              <a:rPr lang="en">
                <a:solidFill>
                  <a:schemeClr val="dk2"/>
                </a:solidFill>
              </a:rPr>
              <a:t>e </a:t>
            </a:r>
            <a:r>
              <a:rPr b="1" lang="en">
                <a:solidFill>
                  <a:schemeClr val="dk2"/>
                </a:solidFill>
              </a:rPr>
              <a:t>após a formação</a:t>
            </a:r>
            <a:endParaRPr/>
          </a:p>
          <a:p>
            <a:pPr indent="-317500" lvl="0" marL="457200" rtl="0" algn="l">
              <a:lnSpc>
                <a:spcPct val="100000"/>
              </a:lnSpc>
              <a:spcBef>
                <a:spcPts val="0"/>
              </a:spcBef>
              <a:spcAft>
                <a:spcPts val="0"/>
              </a:spcAft>
              <a:buClr>
                <a:schemeClr val="dk2"/>
              </a:buClr>
              <a:buSzPts val="1400"/>
              <a:buChar char="●"/>
            </a:pPr>
            <a:r>
              <a:rPr lang="en">
                <a:solidFill>
                  <a:schemeClr val="dk2"/>
                </a:solidFill>
              </a:rPr>
              <a:t>Desenvolvimento de uma </a:t>
            </a:r>
            <a:r>
              <a:rPr b="1" lang="en">
                <a:solidFill>
                  <a:schemeClr val="dk2"/>
                </a:solidFill>
              </a:rPr>
              <a:t>comunidade </a:t>
            </a:r>
            <a:r>
              <a:rPr b="1" i="1" lang="en">
                <a:solidFill>
                  <a:schemeClr val="dk2"/>
                </a:solidFill>
              </a:rPr>
              <a:t>online</a:t>
            </a:r>
            <a:r>
              <a:rPr b="1" lang="en">
                <a:solidFill>
                  <a:schemeClr val="dk2"/>
                </a:solidFill>
              </a:rPr>
              <a:t> de prática </a:t>
            </a:r>
            <a:r>
              <a:rPr lang="en">
                <a:solidFill>
                  <a:schemeClr val="dk2"/>
                </a:solidFill>
              </a:rPr>
              <a:t>para apoio técnico contínuo e envolvimento</a:t>
            </a:r>
            <a:endParaRPr/>
          </a:p>
          <a:p>
            <a:pPr indent="-317500" lvl="0" marL="457200" rtl="0" algn="l">
              <a:lnSpc>
                <a:spcPct val="100000"/>
              </a:lnSpc>
              <a:spcBef>
                <a:spcPts val="0"/>
              </a:spcBef>
              <a:spcAft>
                <a:spcPts val="0"/>
              </a:spcAft>
              <a:buClr>
                <a:schemeClr val="dk2"/>
              </a:buClr>
              <a:buSzPts val="1400"/>
              <a:buChar char="●"/>
            </a:pPr>
            <a:r>
              <a:rPr b="1" lang="en">
                <a:solidFill>
                  <a:schemeClr val="dk2"/>
                </a:solidFill>
              </a:rPr>
              <a:t>Apoio ao desenvolvimento de um currículo de formação </a:t>
            </a:r>
            <a:r>
              <a:rPr lang="en">
                <a:solidFill>
                  <a:schemeClr val="dk2"/>
                </a:solidFill>
              </a:rPr>
              <a:t>e a realização de formação no local, se aplicável</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20"/>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3000"/>
              <a:buNone/>
            </a:pPr>
            <a:r>
              <a:rPr lang="en"/>
              <a:t>Formação de Formadores – Sessões teóricas</a:t>
            </a:r>
            <a:endParaRPr/>
          </a:p>
        </p:txBody>
      </p:sp>
      <p:sp>
        <p:nvSpPr>
          <p:cNvPr id="275" name="Google Shape;275;p20"/>
          <p:cNvSpPr txBox="1"/>
          <p:nvPr>
            <p:ph idx="1" type="body"/>
          </p:nvPr>
        </p:nvSpPr>
        <p:spPr>
          <a:xfrm>
            <a:off x="311700" y="941525"/>
            <a:ext cx="4673700" cy="3416290"/>
          </a:xfrm>
          <a:prstGeom prst="rect">
            <a:avLst/>
          </a:prstGeom>
          <a:noFill/>
          <a:ln>
            <a:noFill/>
          </a:ln>
        </p:spPr>
        <p:txBody>
          <a:bodyPr anchorCtr="0" anchor="t" bIns="91425" lIns="0" spcFirstLastPara="1" rIns="0" wrap="square" tIns="91425">
            <a:spAutoFit/>
          </a:bodyPr>
          <a:lstStyle/>
          <a:p>
            <a:pPr indent="0" lvl="0" marL="0" rtl="0" algn="l">
              <a:lnSpc>
                <a:spcPct val="100000"/>
              </a:lnSpc>
              <a:spcBef>
                <a:spcPts val="0"/>
              </a:spcBef>
              <a:spcAft>
                <a:spcPts val="0"/>
              </a:spcAft>
              <a:buSzPts val="1400"/>
              <a:buNone/>
            </a:pPr>
            <a:r>
              <a:rPr b="1" lang="en"/>
              <a:t>Os tópicos incluem:</a:t>
            </a:r>
            <a:endParaRPr/>
          </a:p>
          <a:p>
            <a:pPr indent="-317500" lvl="0" marL="457200" rtl="0" algn="l">
              <a:lnSpc>
                <a:spcPct val="100000"/>
              </a:lnSpc>
              <a:spcBef>
                <a:spcPts val="0"/>
              </a:spcBef>
              <a:spcAft>
                <a:spcPts val="0"/>
              </a:spcAft>
              <a:buSzPts val="1400"/>
              <a:buChar char="●"/>
            </a:pPr>
            <a:r>
              <a:rPr lang="en"/>
              <a:t>Introdução às </a:t>
            </a:r>
            <a:r>
              <a:rPr b="1" lang="en"/>
              <a:t>estações de PSA </a:t>
            </a:r>
            <a:r>
              <a:rPr lang="en"/>
              <a:t>e ao </a:t>
            </a:r>
            <a:r>
              <a:rPr b="1" lang="en"/>
              <a:t>oxigénio medicinal</a:t>
            </a:r>
            <a:endParaRPr/>
          </a:p>
          <a:p>
            <a:pPr indent="-317500" lvl="0" marL="457200" rtl="0" algn="l">
              <a:lnSpc>
                <a:spcPct val="100000"/>
              </a:lnSpc>
              <a:spcBef>
                <a:spcPts val="0"/>
              </a:spcBef>
              <a:spcAft>
                <a:spcPts val="0"/>
              </a:spcAft>
              <a:buSzPts val="1400"/>
              <a:buChar char="●"/>
            </a:pPr>
            <a:r>
              <a:rPr lang="en"/>
              <a:t>Visão geral dos </a:t>
            </a:r>
            <a:r>
              <a:rPr b="1" lang="en"/>
              <a:t>componentes e da função da PSA </a:t>
            </a:r>
            <a:endParaRPr/>
          </a:p>
          <a:p>
            <a:pPr indent="-317500" lvl="0" marL="457200" rtl="0" algn="l">
              <a:lnSpc>
                <a:spcPct val="100000"/>
              </a:lnSpc>
              <a:spcBef>
                <a:spcPts val="0"/>
              </a:spcBef>
              <a:spcAft>
                <a:spcPts val="0"/>
              </a:spcAft>
              <a:buSzPts val="1400"/>
              <a:buChar char="●"/>
            </a:pPr>
            <a:r>
              <a:rPr b="1" lang="en"/>
              <a:t>Segurança </a:t>
            </a:r>
            <a:r>
              <a:rPr lang="en"/>
              <a:t>e mitigação dos riscos </a:t>
            </a:r>
            <a:endParaRPr/>
          </a:p>
          <a:p>
            <a:pPr indent="-317500" lvl="0" marL="457200" rtl="0" algn="l">
              <a:lnSpc>
                <a:spcPct val="100000"/>
              </a:lnSpc>
              <a:spcBef>
                <a:spcPts val="0"/>
              </a:spcBef>
              <a:spcAft>
                <a:spcPts val="0"/>
              </a:spcAft>
              <a:buSzPts val="1400"/>
              <a:buChar char="●"/>
            </a:pPr>
            <a:r>
              <a:rPr b="1" lang="en"/>
              <a:t>Compressão e purificação do ar </a:t>
            </a:r>
            <a:endParaRPr/>
          </a:p>
          <a:p>
            <a:pPr indent="-317500" lvl="0" marL="457200" rtl="0" algn="l">
              <a:lnSpc>
                <a:spcPct val="100000"/>
              </a:lnSpc>
              <a:spcBef>
                <a:spcPts val="0"/>
              </a:spcBef>
              <a:spcAft>
                <a:spcPts val="0"/>
              </a:spcAft>
              <a:buSzPts val="1400"/>
              <a:buChar char="●"/>
            </a:pPr>
            <a:r>
              <a:rPr b="1" lang="en"/>
              <a:t>Gerador de oxigénio PSA </a:t>
            </a:r>
            <a:endParaRPr/>
          </a:p>
          <a:p>
            <a:pPr indent="-317500" lvl="0" marL="457200" rtl="0" algn="l">
              <a:lnSpc>
                <a:spcPct val="100000"/>
              </a:lnSpc>
              <a:spcBef>
                <a:spcPts val="0"/>
              </a:spcBef>
              <a:spcAft>
                <a:spcPts val="0"/>
              </a:spcAft>
              <a:buSzPts val="1400"/>
              <a:buChar char="●"/>
            </a:pPr>
            <a:r>
              <a:rPr b="1" lang="en"/>
              <a:t>Bomba auxuliar de oxigénio </a:t>
            </a:r>
            <a:endParaRPr/>
          </a:p>
          <a:p>
            <a:pPr indent="-317500" lvl="0" marL="457200" rtl="0" algn="l">
              <a:lnSpc>
                <a:spcPct val="100000"/>
              </a:lnSpc>
              <a:spcBef>
                <a:spcPts val="0"/>
              </a:spcBef>
              <a:spcAft>
                <a:spcPts val="0"/>
              </a:spcAft>
              <a:buSzPts val="1400"/>
              <a:buChar char="●"/>
            </a:pPr>
            <a:r>
              <a:rPr b="1" lang="en"/>
              <a:t>Princípios de funcionamento das estações de PSA </a:t>
            </a:r>
            <a:endParaRPr/>
          </a:p>
          <a:p>
            <a:pPr indent="-317500" lvl="0" marL="457200" rtl="0" algn="l">
              <a:lnSpc>
                <a:spcPct val="100000"/>
              </a:lnSpc>
              <a:spcBef>
                <a:spcPts val="0"/>
              </a:spcBef>
              <a:spcAft>
                <a:spcPts val="0"/>
              </a:spcAft>
              <a:buSzPts val="1400"/>
              <a:buChar char="●"/>
            </a:pPr>
            <a:r>
              <a:rPr b="1" lang="en"/>
              <a:t>Sistemas de fornecimento de oxigénio</a:t>
            </a:r>
            <a:endParaRPr/>
          </a:p>
          <a:p>
            <a:pPr indent="-317500" lvl="0" marL="457200" rtl="0" algn="l">
              <a:lnSpc>
                <a:spcPct val="100000"/>
              </a:lnSpc>
              <a:spcBef>
                <a:spcPts val="0"/>
              </a:spcBef>
              <a:spcAft>
                <a:spcPts val="0"/>
              </a:spcAft>
              <a:buSzPts val="1400"/>
              <a:buChar char="●"/>
            </a:pPr>
            <a:r>
              <a:rPr b="1" lang="en"/>
              <a:t>Observações do “Find &amp; Fix” </a:t>
            </a:r>
            <a:r>
              <a:rPr lang="en"/>
              <a:t>e </a:t>
            </a:r>
            <a:r>
              <a:rPr b="1" lang="en"/>
              <a:t>lições aprendidas </a:t>
            </a:r>
            <a:endParaRPr/>
          </a:p>
          <a:p>
            <a:pPr indent="-317500" lvl="0" marL="457200" rtl="0" algn="l">
              <a:lnSpc>
                <a:spcPct val="100000"/>
              </a:lnSpc>
              <a:spcBef>
                <a:spcPts val="0"/>
              </a:spcBef>
              <a:spcAft>
                <a:spcPts val="0"/>
              </a:spcAft>
              <a:buSzPts val="1400"/>
              <a:buChar char="●"/>
            </a:pPr>
            <a:r>
              <a:rPr b="1" lang="en"/>
              <a:t>Listas de verificação </a:t>
            </a:r>
            <a:r>
              <a:rPr lang="en"/>
              <a:t>e </a:t>
            </a:r>
            <a:r>
              <a:rPr b="1" lang="en"/>
              <a:t>planeamento da manutenção </a:t>
            </a:r>
            <a:r>
              <a:rPr lang="en"/>
              <a:t>de estações de PSA</a:t>
            </a:r>
            <a:endParaRPr b="1"/>
          </a:p>
        </p:txBody>
      </p:sp>
      <p:sp>
        <p:nvSpPr>
          <p:cNvPr id="276" name="Google Shape;276;p20"/>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pic>
        <p:nvPicPr>
          <p:cNvPr id="277" name="Google Shape;277;p20"/>
          <p:cNvPicPr preferRelativeResize="0"/>
          <p:nvPr/>
        </p:nvPicPr>
        <p:blipFill rotWithShape="1">
          <a:blip r:embed="rId3">
            <a:alphaModFix/>
          </a:blip>
          <a:srcRect b="0" l="17389" r="17381" t="14980"/>
          <a:stretch/>
        </p:blipFill>
        <p:spPr>
          <a:xfrm>
            <a:off x="5182950" y="1123712"/>
            <a:ext cx="3698324" cy="3212824"/>
          </a:xfrm>
          <a:prstGeom prst="rect">
            <a:avLst/>
          </a:prstGeom>
          <a:noFill/>
          <a:ln cap="flat" cmpd="sng" w="38100">
            <a:solidFill>
              <a:srgbClr val="B1C67D"/>
            </a:solidFill>
            <a:prstDash val="solid"/>
            <a:round/>
            <a:headEnd len="sm" w="sm" type="none"/>
            <a:tailEnd len="sm" w="sm" type="none"/>
          </a:ln>
        </p:spPr>
      </p:pic>
      <p:sp>
        <p:nvSpPr>
          <p:cNvPr id="278" name="Google Shape;278;p20"/>
          <p:cNvSpPr txBox="1"/>
          <p:nvPr/>
        </p:nvSpPr>
        <p:spPr>
          <a:xfrm>
            <a:off x="5151025" y="4407775"/>
            <a:ext cx="3730200" cy="18466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600"/>
              <a:buFont typeface="Arial"/>
              <a:buNone/>
            </a:pPr>
            <a:r>
              <a:rPr b="1" i="0" lang="en" sz="600" u="none" cap="none" strike="noStrike">
                <a:solidFill>
                  <a:srgbClr val="000000"/>
                </a:solidFill>
                <a:latin typeface="Century Gothic"/>
                <a:ea typeface="Century Gothic"/>
                <a:cs typeface="Century Gothic"/>
                <a:sym typeface="Century Gothic"/>
              </a:rPr>
              <a:t>Nepal</a:t>
            </a:r>
            <a:r>
              <a:rPr b="0" i="0" lang="en" sz="600" u="none" cap="none" strike="noStrike">
                <a:solidFill>
                  <a:srgbClr val="000000"/>
                </a:solidFill>
                <a:latin typeface="Century Gothic"/>
                <a:ea typeface="Century Gothic"/>
                <a:cs typeface="Century Gothic"/>
                <a:sym typeface="Century Gothic"/>
              </a:rPr>
              <a:t>: Pedro Castro e candidato a formação avançada comparando estações de PSA e de oxigénio líquido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21"/>
          <p:cNvSpPr txBox="1"/>
          <p:nvPr>
            <p:ph type="title"/>
          </p:nvPr>
        </p:nvSpPr>
        <p:spPr>
          <a:xfrm>
            <a:off x="311700" y="566175"/>
            <a:ext cx="8520600" cy="831300"/>
          </a:xfrm>
          <a:prstGeom prst="rect">
            <a:avLst/>
          </a:prstGeom>
          <a:noFill/>
          <a:ln>
            <a:noFill/>
          </a:ln>
        </p:spPr>
        <p:txBody>
          <a:bodyPr anchorCtr="0" anchor="ctr" bIns="91425" lIns="0" spcFirstLastPara="1" rIns="91425" wrap="square" tIns="91425">
            <a:spAutoFit/>
          </a:bodyPr>
          <a:lstStyle/>
          <a:p>
            <a:pPr indent="0" lvl="0" marL="0" rtl="0" algn="ctr">
              <a:lnSpc>
                <a:spcPct val="100000"/>
              </a:lnSpc>
              <a:spcBef>
                <a:spcPts val="0"/>
              </a:spcBef>
              <a:spcAft>
                <a:spcPts val="0"/>
              </a:spcAft>
              <a:buSzPts val="3600"/>
              <a:buNone/>
            </a:pPr>
            <a:r>
              <a:rPr lang="en" sz="4200"/>
              <a:t>Oportunidades de Formação Adicionais</a:t>
            </a:r>
            <a:endParaRPr/>
          </a:p>
        </p:txBody>
      </p:sp>
      <p:sp>
        <p:nvSpPr>
          <p:cNvPr id="284" name="Google Shape;284;p21"/>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Clr>
                <a:srgbClr val="000000"/>
              </a:buClr>
              <a:buSzPts val="1000"/>
              <a:buFont typeface="Arial"/>
              <a:buNone/>
            </a:pPr>
            <a:fld id="{00000000-1234-1234-1234-123412341234}" type="slidenum">
              <a:rPr lang="en"/>
              <a:t>‹#›</a:t>
            </a:fld>
            <a:endParaRPr/>
          </a:p>
        </p:txBody>
      </p:sp>
      <p:sp>
        <p:nvSpPr>
          <p:cNvPr id="285" name="Google Shape;285;p21"/>
          <p:cNvSpPr txBox="1"/>
          <p:nvPr/>
        </p:nvSpPr>
        <p:spPr>
          <a:xfrm>
            <a:off x="878850" y="2648425"/>
            <a:ext cx="7386300" cy="2072845"/>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1400"/>
              <a:buFont typeface="Arial"/>
              <a:buNone/>
            </a:pPr>
            <a:r>
              <a:rPr b="1" i="0" lang="en" sz="1400" u="none" cap="none" strike="noStrike">
                <a:solidFill>
                  <a:schemeClr val="lt1"/>
                </a:solidFill>
                <a:latin typeface="Century Gothic"/>
                <a:ea typeface="Century Gothic"/>
                <a:cs typeface="Century Gothic"/>
                <a:sym typeface="Century Gothic"/>
              </a:rPr>
              <a:t>Se necessário, durante o processo de aquisição, instalação e/ou comissionamento, a BHI pode fornecer formação sobre os seguintes assuntos:</a:t>
            </a:r>
            <a:endParaRPr/>
          </a:p>
          <a:p>
            <a:pPr indent="-317500" lvl="0" marL="1828800" marR="0" rtl="0" algn="l">
              <a:lnSpc>
                <a:spcPct val="115000"/>
              </a:lnSpc>
              <a:spcBef>
                <a:spcPts val="1200"/>
              </a:spcBef>
              <a:spcAft>
                <a:spcPts val="0"/>
              </a:spcAft>
              <a:buClr>
                <a:schemeClr val="lt1"/>
              </a:buClr>
              <a:buSzPts val="1400"/>
              <a:buFont typeface="Century Gothic"/>
              <a:buAutoNum type="arabicPeriod"/>
            </a:pPr>
            <a:r>
              <a:rPr b="1" i="0" lang="en" sz="1400" u="none" cap="none" strike="noStrike">
                <a:solidFill>
                  <a:schemeClr val="lt1"/>
                </a:solidFill>
                <a:latin typeface="Century Gothic"/>
                <a:ea typeface="Century Gothic"/>
                <a:cs typeface="Century Gothic"/>
                <a:sym typeface="Century Gothic"/>
              </a:rPr>
              <a:t>Formação em avaliação de locais</a:t>
            </a:r>
            <a:endParaRPr/>
          </a:p>
          <a:p>
            <a:pPr indent="-317500" lvl="0" marL="1828800" marR="0" rtl="0" algn="l">
              <a:lnSpc>
                <a:spcPct val="115000"/>
              </a:lnSpc>
              <a:spcBef>
                <a:spcPts val="0"/>
              </a:spcBef>
              <a:spcAft>
                <a:spcPts val="0"/>
              </a:spcAft>
              <a:buClr>
                <a:schemeClr val="lt1"/>
              </a:buClr>
              <a:buSzPts val="1400"/>
              <a:buFont typeface="Century Gothic"/>
              <a:buAutoNum type="arabicPeriod"/>
            </a:pPr>
            <a:r>
              <a:rPr b="1" i="0" lang="en" sz="1400" u="none" cap="none" strike="noStrike">
                <a:solidFill>
                  <a:schemeClr val="lt1"/>
                </a:solidFill>
                <a:latin typeface="Century Gothic"/>
                <a:ea typeface="Century Gothic"/>
                <a:cs typeface="Century Gothic"/>
                <a:sym typeface="Century Gothic"/>
              </a:rPr>
              <a:t>Formação em avaliação elétrica (futura estação de PSA) </a:t>
            </a:r>
            <a:endParaRPr b="0" i="0" sz="1400" u="none" cap="none" strike="noStrike">
              <a:solidFill>
                <a:srgbClr val="000000"/>
              </a:solidFill>
              <a:latin typeface="Arial"/>
              <a:ea typeface="Arial"/>
              <a:cs typeface="Arial"/>
              <a:sym typeface="Arial"/>
            </a:endParaRPr>
          </a:p>
          <a:p>
            <a:pPr indent="-317500" lvl="0" marL="1828800" marR="0" rtl="0" algn="l">
              <a:lnSpc>
                <a:spcPct val="115000"/>
              </a:lnSpc>
              <a:spcBef>
                <a:spcPts val="0"/>
              </a:spcBef>
              <a:spcAft>
                <a:spcPts val="0"/>
              </a:spcAft>
              <a:buClr>
                <a:schemeClr val="lt1"/>
              </a:buClr>
              <a:buSzPts val="1400"/>
              <a:buFont typeface="Century Gothic"/>
              <a:buAutoNum type="arabicPeriod"/>
            </a:pPr>
            <a:r>
              <a:rPr b="1" i="0" lang="en" sz="1400" u="none" cap="none" strike="noStrike">
                <a:solidFill>
                  <a:schemeClr val="lt1"/>
                </a:solidFill>
                <a:latin typeface="Century Gothic"/>
                <a:ea typeface="Century Gothic"/>
                <a:cs typeface="Century Gothic"/>
                <a:sym typeface="Century Gothic"/>
              </a:rPr>
              <a:t>Formação em avaliação de reparações</a:t>
            </a:r>
            <a:endParaRPr/>
          </a:p>
          <a:p>
            <a:pPr indent="-317500" lvl="0" marL="1828800" marR="0" rtl="0" algn="l">
              <a:lnSpc>
                <a:spcPct val="115000"/>
              </a:lnSpc>
              <a:spcBef>
                <a:spcPts val="0"/>
              </a:spcBef>
              <a:spcAft>
                <a:spcPts val="0"/>
              </a:spcAft>
              <a:buClr>
                <a:schemeClr val="lt1"/>
              </a:buClr>
              <a:buSzPts val="1400"/>
              <a:buFont typeface="Century Gothic"/>
              <a:buAutoNum type="arabicPeriod"/>
            </a:pPr>
            <a:r>
              <a:rPr b="1" i="0" lang="en" sz="1400" u="none" cap="none" strike="noStrike">
                <a:solidFill>
                  <a:schemeClr val="lt1"/>
                </a:solidFill>
                <a:latin typeface="Century Gothic"/>
                <a:ea typeface="Century Gothic"/>
                <a:cs typeface="Century Gothic"/>
                <a:sym typeface="Century Gothic"/>
              </a:rPr>
              <a:t>Formação em valiação elétrica (estação de PSA existente)</a:t>
            </a:r>
            <a:endParaRPr/>
          </a:p>
          <a:p>
            <a:pPr indent="-317500" lvl="0" marL="1828800" marR="0" rtl="0" algn="l">
              <a:lnSpc>
                <a:spcPct val="115000"/>
              </a:lnSpc>
              <a:spcBef>
                <a:spcPts val="0"/>
              </a:spcBef>
              <a:spcAft>
                <a:spcPts val="0"/>
              </a:spcAft>
              <a:buClr>
                <a:schemeClr val="lt1"/>
              </a:buClr>
              <a:buSzPts val="1400"/>
              <a:buFont typeface="Century Gothic"/>
              <a:buAutoNum type="arabicPeriod"/>
            </a:pPr>
            <a:r>
              <a:rPr b="1" i="0" lang="en" sz="1400" u="none" cap="none" strike="noStrike">
                <a:solidFill>
                  <a:schemeClr val="lt1"/>
                </a:solidFill>
                <a:latin typeface="Century Gothic"/>
                <a:ea typeface="Century Gothic"/>
                <a:cs typeface="Century Gothic"/>
                <a:sym typeface="Century Gothic"/>
              </a:rPr>
              <a:t>Formação em avaliação da garantia de qualidade</a:t>
            </a:r>
            <a:endParaRPr b="0" i="0" sz="1400" u="none" cap="none" strike="noStrike">
              <a:solidFill>
                <a:srgbClr val="000000"/>
              </a:solidFill>
              <a:latin typeface="Arial"/>
              <a:ea typeface="Arial"/>
              <a:cs typeface="Arial"/>
              <a:sym typeface="Arial"/>
            </a:endParaRPr>
          </a:p>
        </p:txBody>
      </p:sp>
      <p:cxnSp>
        <p:nvCxnSpPr>
          <p:cNvPr id="286" name="Google Shape;286;p21"/>
          <p:cNvCxnSpPr/>
          <p:nvPr/>
        </p:nvCxnSpPr>
        <p:spPr>
          <a:xfrm>
            <a:off x="3286800" y="2489947"/>
            <a:ext cx="2570400" cy="0"/>
          </a:xfrm>
          <a:prstGeom prst="straightConnector1">
            <a:avLst/>
          </a:prstGeom>
          <a:noFill/>
          <a:ln cap="flat" cmpd="sng" w="28575">
            <a:solidFill>
              <a:schemeClr val="lt1"/>
            </a:solidFill>
            <a:prstDash val="solid"/>
            <a:round/>
            <a:headEnd len="sm" w="sm" type="none"/>
            <a:tailEnd len="sm" w="sm" type="none"/>
          </a:ln>
        </p:spPr>
      </p:cxnSp>
      <p:pic>
        <p:nvPicPr>
          <p:cNvPr id="287" name="Google Shape;287;p21"/>
          <p:cNvPicPr preferRelativeResize="0"/>
          <p:nvPr/>
        </p:nvPicPr>
        <p:blipFill rotWithShape="1">
          <a:blip r:embed="rId3">
            <a:alphaModFix/>
          </a:blip>
          <a:srcRect b="0" l="0" r="0" t="0"/>
          <a:stretch/>
        </p:blipFill>
        <p:spPr>
          <a:xfrm>
            <a:off x="4105000" y="1397470"/>
            <a:ext cx="934001" cy="93400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22"/>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3000"/>
              <a:buNone/>
            </a:pPr>
            <a:r>
              <a:rPr lang="en"/>
              <a:t>Projeto BOXER: Apoio contínuo</a:t>
            </a:r>
            <a:endParaRPr/>
          </a:p>
        </p:txBody>
      </p:sp>
      <p:sp>
        <p:nvSpPr>
          <p:cNvPr id="293" name="Google Shape;293;p22"/>
          <p:cNvSpPr txBox="1"/>
          <p:nvPr>
            <p:ph idx="1" type="body"/>
          </p:nvPr>
        </p:nvSpPr>
        <p:spPr>
          <a:xfrm>
            <a:off x="311700" y="712925"/>
            <a:ext cx="8439300" cy="1185300"/>
          </a:xfrm>
          <a:prstGeom prst="rect">
            <a:avLst/>
          </a:prstGeom>
          <a:noFill/>
          <a:ln>
            <a:noFill/>
          </a:ln>
        </p:spPr>
        <p:txBody>
          <a:bodyPr anchorCtr="0" anchor="t" bIns="91425" lIns="0" spcFirstLastPara="1" rIns="0" wrap="square" tIns="91425">
            <a:spAutoFit/>
          </a:bodyPr>
          <a:lstStyle/>
          <a:p>
            <a:pPr indent="0" lvl="0" marL="0" rtl="0" algn="l">
              <a:lnSpc>
                <a:spcPct val="100000"/>
              </a:lnSpc>
              <a:spcBef>
                <a:spcPts val="0"/>
              </a:spcBef>
              <a:spcAft>
                <a:spcPts val="0"/>
              </a:spcAft>
              <a:buClr>
                <a:schemeClr val="dk1"/>
              </a:buClr>
              <a:buSzPts val="1100"/>
              <a:buFont typeface="Arial"/>
              <a:buNone/>
            </a:pPr>
            <a:r>
              <a:rPr b="1" lang="en" sz="1300"/>
              <a:t>O apoio ativo pós-formação é essencial para ajudar os formandos a desenvolver competências </a:t>
            </a:r>
            <a:r>
              <a:rPr lang="en" sz="1300"/>
              <a:t>e </a:t>
            </a:r>
            <a:r>
              <a:rPr b="1" lang="en" sz="1300"/>
              <a:t>a aumentar a sua independência</a:t>
            </a:r>
            <a:r>
              <a:rPr lang="en" sz="1300"/>
              <a:t>, bem como para</a:t>
            </a:r>
            <a:r>
              <a:rPr b="1" lang="en" sz="1300"/>
              <a:t> </a:t>
            </a:r>
            <a:r>
              <a:rPr lang="en" sz="1300"/>
              <a:t>manter as estações de PSA em funcionamento. O apoio contínuo é um contributo fundamental para a </a:t>
            </a:r>
            <a:r>
              <a:rPr b="1" lang="en" sz="1300"/>
              <a:t>sustentabilidade </a:t>
            </a:r>
            <a:r>
              <a:rPr lang="en" sz="1300"/>
              <a:t>das estações de PSA.</a:t>
            </a:r>
            <a:endParaRPr/>
          </a:p>
          <a:p>
            <a:pPr indent="0" lvl="0" marL="0" rtl="0" algn="l">
              <a:lnSpc>
                <a:spcPct val="100000"/>
              </a:lnSpc>
              <a:spcBef>
                <a:spcPts val="0"/>
              </a:spcBef>
              <a:spcAft>
                <a:spcPts val="0"/>
              </a:spcAft>
              <a:buClr>
                <a:schemeClr val="dk1"/>
              </a:buClr>
              <a:buSzPts val="1100"/>
              <a:buFont typeface="Arial"/>
              <a:buNone/>
            </a:pPr>
            <a:r>
              <a:t/>
            </a:r>
            <a:endParaRPr sz="1300"/>
          </a:p>
          <a:p>
            <a:pPr indent="0" lvl="0" marL="0" rtl="0" algn="l">
              <a:lnSpc>
                <a:spcPct val="100000"/>
              </a:lnSpc>
              <a:spcBef>
                <a:spcPts val="0"/>
              </a:spcBef>
              <a:spcAft>
                <a:spcPts val="0"/>
              </a:spcAft>
              <a:buSzPts val="1400"/>
              <a:buNone/>
            </a:pPr>
            <a:r>
              <a:rPr b="1" lang="en" sz="1300"/>
              <a:t>O acompanhamento e o apoio contínuo através do Projeto BOXER podem incluir:</a:t>
            </a:r>
            <a:endParaRPr/>
          </a:p>
        </p:txBody>
      </p:sp>
      <p:sp>
        <p:nvSpPr>
          <p:cNvPr id="294" name="Google Shape;294;p22"/>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pic>
        <p:nvPicPr>
          <p:cNvPr id="295" name="Google Shape;295;p22"/>
          <p:cNvPicPr preferRelativeResize="0"/>
          <p:nvPr/>
        </p:nvPicPr>
        <p:blipFill rotWithShape="1">
          <a:blip r:embed="rId3">
            <a:alphaModFix/>
          </a:blip>
          <a:srcRect b="0" l="0" r="0" t="0"/>
          <a:stretch/>
        </p:blipFill>
        <p:spPr>
          <a:xfrm>
            <a:off x="4850988" y="2092604"/>
            <a:ext cx="3990400" cy="2349801"/>
          </a:xfrm>
          <a:prstGeom prst="rect">
            <a:avLst/>
          </a:prstGeom>
          <a:noFill/>
          <a:ln cap="flat" cmpd="sng" w="38100">
            <a:solidFill>
              <a:srgbClr val="B1C67D"/>
            </a:solidFill>
            <a:prstDash val="solid"/>
            <a:round/>
            <a:headEnd len="sm" w="sm" type="none"/>
            <a:tailEnd len="sm" w="sm" type="none"/>
          </a:ln>
        </p:spPr>
      </p:pic>
      <p:sp>
        <p:nvSpPr>
          <p:cNvPr id="296" name="Google Shape;296;p22"/>
          <p:cNvSpPr txBox="1"/>
          <p:nvPr/>
        </p:nvSpPr>
        <p:spPr>
          <a:xfrm>
            <a:off x="4824745" y="4492362"/>
            <a:ext cx="3730200" cy="92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600"/>
              <a:buFont typeface="Arial"/>
              <a:buNone/>
            </a:pPr>
            <a:r>
              <a:rPr b="1" i="0" lang="en" sz="600" u="none" cap="none" strike="noStrike">
                <a:solidFill>
                  <a:srgbClr val="000000"/>
                </a:solidFill>
                <a:latin typeface="Century Gothic"/>
                <a:ea typeface="Century Gothic"/>
                <a:cs typeface="Century Gothic"/>
                <a:sym typeface="Century Gothic"/>
              </a:rPr>
              <a:t>Guiné</a:t>
            </a:r>
            <a:r>
              <a:rPr b="0" i="0" lang="en" sz="600" u="none" cap="none" strike="noStrike">
                <a:solidFill>
                  <a:srgbClr val="000000"/>
                </a:solidFill>
                <a:latin typeface="Century Gothic"/>
                <a:ea typeface="Century Gothic"/>
                <a:cs typeface="Century Gothic"/>
                <a:sym typeface="Century Gothic"/>
              </a:rPr>
              <a:t>: Jean Christian Ujeneza dá formação prática em francês no Hospital Donka em Conakry.</a:t>
            </a:r>
            <a:endParaRPr/>
          </a:p>
        </p:txBody>
      </p:sp>
      <p:sp>
        <p:nvSpPr>
          <p:cNvPr id="297" name="Google Shape;297;p22"/>
          <p:cNvSpPr txBox="1"/>
          <p:nvPr/>
        </p:nvSpPr>
        <p:spPr>
          <a:xfrm>
            <a:off x="235500" y="1913325"/>
            <a:ext cx="4539300" cy="2693005"/>
          </a:xfrm>
          <a:prstGeom prst="rect">
            <a:avLst/>
          </a:prstGeom>
          <a:noFill/>
          <a:ln>
            <a:noFill/>
          </a:ln>
        </p:spPr>
        <p:txBody>
          <a:bodyPr anchorCtr="0" anchor="t" bIns="45700" lIns="91425" spcFirstLastPara="1" rIns="91425" wrap="square" tIns="45700">
            <a:spAutoFit/>
          </a:bodyPr>
          <a:lstStyle/>
          <a:p>
            <a:pPr indent="-323850" lvl="0" marL="457200" marR="0" rtl="0" algn="l">
              <a:lnSpc>
                <a:spcPct val="100000"/>
              </a:lnSpc>
              <a:spcBef>
                <a:spcPts val="0"/>
              </a:spcBef>
              <a:spcAft>
                <a:spcPts val="0"/>
              </a:spcAft>
              <a:buClr>
                <a:srgbClr val="595959"/>
              </a:buClr>
              <a:buSzPts val="1500"/>
              <a:buFont typeface="Arial"/>
              <a:buChar char="●"/>
            </a:pPr>
            <a:r>
              <a:rPr b="0" i="0" lang="en" sz="1300" u="none" cap="none" strike="noStrike">
                <a:solidFill>
                  <a:srgbClr val="595959"/>
                </a:solidFill>
                <a:latin typeface="Century Gothic"/>
                <a:ea typeface="Century Gothic"/>
                <a:cs typeface="Century Gothic"/>
                <a:sym typeface="Century Gothic"/>
              </a:rPr>
              <a:t>Análise das </a:t>
            </a:r>
            <a:r>
              <a:rPr b="1" i="0" lang="en" sz="1300" u="none" cap="none" strike="noStrike">
                <a:solidFill>
                  <a:srgbClr val="595959"/>
                </a:solidFill>
                <a:latin typeface="Century Gothic"/>
                <a:ea typeface="Century Gothic"/>
                <a:cs typeface="Century Gothic"/>
                <a:sym typeface="Century Gothic"/>
              </a:rPr>
              <a:t>listas de verificação diária de manutenção </a:t>
            </a:r>
            <a:r>
              <a:rPr b="0" i="0" lang="en" sz="1300" u="none" cap="none" strike="noStrike">
                <a:solidFill>
                  <a:srgbClr val="595959"/>
                </a:solidFill>
                <a:latin typeface="Century Gothic"/>
                <a:ea typeface="Century Gothic"/>
                <a:cs typeface="Century Gothic"/>
                <a:sym typeface="Century Gothic"/>
              </a:rPr>
              <a:t>e dos </a:t>
            </a:r>
            <a:r>
              <a:rPr b="1" i="0" lang="en" sz="1300" u="none" cap="none" strike="noStrike">
                <a:solidFill>
                  <a:srgbClr val="595959"/>
                </a:solidFill>
                <a:latin typeface="Century Gothic"/>
                <a:ea typeface="Century Gothic"/>
                <a:cs typeface="Century Gothic"/>
                <a:sym typeface="Century Gothic"/>
              </a:rPr>
              <a:t>registos de manutenção preventiva </a:t>
            </a:r>
            <a:r>
              <a:rPr b="0" i="0" lang="en" sz="1300" u="none" cap="none" strike="noStrike">
                <a:solidFill>
                  <a:srgbClr val="595959"/>
                </a:solidFill>
                <a:latin typeface="Century Gothic"/>
                <a:ea typeface="Century Gothic"/>
                <a:cs typeface="Century Gothic"/>
                <a:sym typeface="Century Gothic"/>
              </a:rPr>
              <a:t>preenchidas.</a:t>
            </a:r>
            <a:endParaRPr b="0" i="0" sz="1300" u="none" cap="none" strike="noStrike">
              <a:solidFill>
                <a:srgbClr val="000000"/>
              </a:solidFill>
              <a:latin typeface="Arial"/>
              <a:ea typeface="Arial"/>
              <a:cs typeface="Arial"/>
              <a:sym typeface="Arial"/>
            </a:endParaRPr>
          </a:p>
          <a:p>
            <a:pPr indent="-323850" lvl="0" marL="457200" marR="0" rtl="0" algn="l">
              <a:lnSpc>
                <a:spcPct val="100000"/>
              </a:lnSpc>
              <a:spcBef>
                <a:spcPts val="0"/>
              </a:spcBef>
              <a:spcAft>
                <a:spcPts val="0"/>
              </a:spcAft>
              <a:buClr>
                <a:srgbClr val="595959"/>
              </a:buClr>
              <a:buSzPts val="1500"/>
              <a:buFont typeface="Arial"/>
              <a:buChar char="●"/>
            </a:pPr>
            <a:r>
              <a:rPr b="1" i="0" lang="en" sz="1300" u="none" cap="none" strike="noStrike">
                <a:solidFill>
                  <a:srgbClr val="595959"/>
                </a:solidFill>
                <a:latin typeface="Century Gothic"/>
                <a:ea typeface="Century Gothic"/>
                <a:cs typeface="Century Gothic"/>
                <a:sym typeface="Century Gothic"/>
              </a:rPr>
              <a:t>Apoio virtual </a:t>
            </a:r>
            <a:r>
              <a:rPr b="0" i="0" lang="en" sz="1300" u="none" cap="none" strike="noStrike">
                <a:solidFill>
                  <a:srgbClr val="595959"/>
                </a:solidFill>
                <a:latin typeface="Century Gothic"/>
                <a:ea typeface="Century Gothic"/>
                <a:cs typeface="Century Gothic"/>
                <a:sym typeface="Century Gothic"/>
              </a:rPr>
              <a:t>da equipa </a:t>
            </a:r>
            <a:r>
              <a:rPr b="1" i="0" lang="en" sz="1300" u="none" cap="none" strike="noStrike">
                <a:solidFill>
                  <a:srgbClr val="595959"/>
                </a:solidFill>
                <a:latin typeface="Century Gothic"/>
                <a:ea typeface="Century Gothic"/>
                <a:cs typeface="Century Gothic"/>
                <a:sym typeface="Century Gothic"/>
              </a:rPr>
              <a:t>de assistência técnica do Projeto BOXER</a:t>
            </a:r>
            <a:r>
              <a:rPr b="0" i="0" lang="en" sz="1300" u="none" cap="none" strike="noStrike">
                <a:solidFill>
                  <a:srgbClr val="595959"/>
                </a:solidFill>
                <a:latin typeface="Century Gothic"/>
                <a:ea typeface="Century Gothic"/>
                <a:cs typeface="Century Gothic"/>
                <a:sym typeface="Century Gothic"/>
              </a:rPr>
              <a:t>.</a:t>
            </a:r>
            <a:endParaRPr b="1" i="0" sz="1300" u="none" cap="none" strike="noStrike">
              <a:solidFill>
                <a:srgbClr val="595959"/>
              </a:solidFill>
              <a:latin typeface="Century Gothic"/>
              <a:ea typeface="Century Gothic"/>
              <a:cs typeface="Century Gothic"/>
              <a:sym typeface="Century Gothic"/>
            </a:endParaRPr>
          </a:p>
          <a:p>
            <a:pPr indent="-323850" lvl="0" marL="457200" marR="0" rtl="0" algn="l">
              <a:lnSpc>
                <a:spcPct val="100000"/>
              </a:lnSpc>
              <a:spcBef>
                <a:spcPts val="0"/>
              </a:spcBef>
              <a:spcAft>
                <a:spcPts val="0"/>
              </a:spcAft>
              <a:buClr>
                <a:srgbClr val="595959"/>
              </a:buClr>
              <a:buSzPts val="1500"/>
              <a:buFont typeface="Arial"/>
              <a:buChar char="●"/>
            </a:pPr>
            <a:r>
              <a:rPr b="0" i="0" lang="en" sz="1300" u="none" cap="none" strike="noStrike">
                <a:solidFill>
                  <a:srgbClr val="595959"/>
                </a:solidFill>
                <a:latin typeface="Century Gothic"/>
                <a:ea typeface="Century Gothic"/>
                <a:cs typeface="Century Gothic"/>
                <a:sym typeface="Century Gothic"/>
              </a:rPr>
              <a:t>Acesso a um </a:t>
            </a:r>
            <a:r>
              <a:rPr b="1" i="0" lang="en" sz="1300" u="none" cap="none" strike="noStrike">
                <a:solidFill>
                  <a:srgbClr val="595959"/>
                </a:solidFill>
                <a:latin typeface="Century Gothic"/>
                <a:ea typeface="Century Gothic"/>
                <a:cs typeface="Century Gothic"/>
                <a:sym typeface="Century Gothic"/>
              </a:rPr>
              <a:t>grupo de conversa </a:t>
            </a:r>
            <a:r>
              <a:rPr b="0" i="0" lang="en" sz="1300" u="none" cap="none" strike="noStrike">
                <a:solidFill>
                  <a:srgbClr val="595959"/>
                </a:solidFill>
                <a:latin typeface="Century Gothic"/>
                <a:ea typeface="Century Gothic"/>
                <a:cs typeface="Century Gothic"/>
                <a:sym typeface="Century Gothic"/>
              </a:rPr>
              <a:t>privado no</a:t>
            </a:r>
            <a:r>
              <a:rPr b="1" i="0" lang="en" sz="1300" u="none" cap="none" strike="noStrike">
                <a:solidFill>
                  <a:srgbClr val="595959"/>
                </a:solidFill>
                <a:latin typeface="Century Gothic"/>
                <a:ea typeface="Century Gothic"/>
                <a:cs typeface="Century Gothic"/>
                <a:sym typeface="Century Gothic"/>
              </a:rPr>
              <a:t> WhatsApp ou outra plataforma</a:t>
            </a:r>
            <a:r>
              <a:rPr b="0" i="0" lang="en" sz="1300" u="none" cap="none" strike="noStrike">
                <a:solidFill>
                  <a:srgbClr val="595959"/>
                </a:solidFill>
                <a:latin typeface="Century Gothic"/>
                <a:ea typeface="Century Gothic"/>
                <a:cs typeface="Century Gothic"/>
                <a:sym typeface="Century Gothic"/>
              </a:rPr>
              <a:t>.</a:t>
            </a:r>
            <a:endParaRPr b="1" i="0" sz="1300" u="none" cap="none" strike="noStrike">
              <a:solidFill>
                <a:srgbClr val="595959"/>
              </a:solidFill>
              <a:latin typeface="Century Gothic"/>
              <a:ea typeface="Century Gothic"/>
              <a:cs typeface="Century Gothic"/>
              <a:sym typeface="Century Gothic"/>
            </a:endParaRPr>
          </a:p>
          <a:p>
            <a:pPr indent="-323850" lvl="0" marL="457200" marR="0" rtl="0" algn="l">
              <a:lnSpc>
                <a:spcPct val="100000"/>
              </a:lnSpc>
              <a:spcBef>
                <a:spcPts val="0"/>
              </a:spcBef>
              <a:spcAft>
                <a:spcPts val="0"/>
              </a:spcAft>
              <a:buClr>
                <a:srgbClr val="595959"/>
              </a:buClr>
              <a:buSzPts val="1500"/>
              <a:buFont typeface="Arial"/>
              <a:buChar char="●"/>
            </a:pPr>
            <a:r>
              <a:rPr b="1" i="0" lang="en" sz="1300" u="none" cap="none" strike="noStrike">
                <a:solidFill>
                  <a:srgbClr val="595959"/>
                </a:solidFill>
                <a:latin typeface="Century Gothic"/>
                <a:ea typeface="Century Gothic"/>
                <a:cs typeface="Century Gothic"/>
                <a:sym typeface="Century Gothic"/>
              </a:rPr>
              <a:t>Comunidade de prática </a:t>
            </a:r>
            <a:r>
              <a:rPr b="0" i="0" lang="en" sz="1300" u="none" cap="none" strike="noStrike">
                <a:solidFill>
                  <a:srgbClr val="595959"/>
                </a:solidFill>
                <a:latin typeface="Century Gothic"/>
                <a:ea typeface="Century Gothic"/>
                <a:cs typeface="Century Gothic"/>
                <a:sym typeface="Century Gothic"/>
              </a:rPr>
              <a:t>(técnicos que apoiam outros técnicos).</a:t>
            </a:r>
            <a:endParaRPr b="0" i="0" sz="1300" u="none" cap="none" strike="noStrike">
              <a:solidFill>
                <a:srgbClr val="000000"/>
              </a:solidFill>
              <a:latin typeface="Arial"/>
              <a:ea typeface="Arial"/>
              <a:cs typeface="Arial"/>
              <a:sym typeface="Arial"/>
            </a:endParaRPr>
          </a:p>
          <a:p>
            <a:pPr indent="-323850" lvl="0" marL="457200" marR="0" rtl="0" algn="l">
              <a:lnSpc>
                <a:spcPct val="100000"/>
              </a:lnSpc>
              <a:spcBef>
                <a:spcPts val="0"/>
              </a:spcBef>
              <a:spcAft>
                <a:spcPts val="0"/>
              </a:spcAft>
              <a:buClr>
                <a:srgbClr val="595959"/>
              </a:buClr>
              <a:buSzPts val="1500"/>
              <a:buFont typeface="Arial"/>
              <a:buChar char="●"/>
            </a:pPr>
            <a:r>
              <a:rPr b="1" i="0" lang="en" sz="1300" u="none" cap="none" strike="noStrike">
                <a:solidFill>
                  <a:srgbClr val="595959"/>
                </a:solidFill>
                <a:latin typeface="Century Gothic"/>
                <a:ea typeface="Century Gothic"/>
                <a:cs typeface="Century Gothic"/>
                <a:sym typeface="Century Gothic"/>
              </a:rPr>
              <a:t>Chamadas de </a:t>
            </a:r>
            <a:r>
              <a:rPr b="1" i="1" lang="en" sz="1300" u="none" cap="none" strike="noStrike">
                <a:solidFill>
                  <a:srgbClr val="595959"/>
                </a:solidFill>
                <a:latin typeface="Century Gothic"/>
                <a:ea typeface="Century Gothic"/>
                <a:cs typeface="Century Gothic"/>
                <a:sym typeface="Century Gothic"/>
              </a:rPr>
              <a:t>check-in</a:t>
            </a:r>
            <a:r>
              <a:rPr b="1" i="0" lang="en" sz="1300" u="none" cap="none" strike="noStrike">
                <a:solidFill>
                  <a:srgbClr val="595959"/>
                </a:solidFill>
                <a:latin typeface="Century Gothic"/>
                <a:ea typeface="Century Gothic"/>
                <a:cs typeface="Century Gothic"/>
                <a:sym typeface="Century Gothic"/>
              </a:rPr>
              <a:t> programadas </a:t>
            </a:r>
            <a:r>
              <a:rPr b="0" i="0" lang="en" sz="1300" u="none" cap="none" strike="noStrike">
                <a:solidFill>
                  <a:srgbClr val="595959"/>
                </a:solidFill>
                <a:latin typeface="Century Gothic"/>
                <a:ea typeface="Century Gothic"/>
                <a:cs typeface="Century Gothic"/>
                <a:sym typeface="Century Gothic"/>
              </a:rPr>
              <a:t>(individuais ou em grupo).</a:t>
            </a:r>
            <a:endParaRPr b="0" i="0" sz="1300" u="none" cap="none" strike="noStrike">
              <a:solidFill>
                <a:srgbClr val="000000"/>
              </a:solidFill>
              <a:latin typeface="Arial"/>
              <a:ea typeface="Arial"/>
              <a:cs typeface="Arial"/>
              <a:sym typeface="Arial"/>
            </a:endParaRPr>
          </a:p>
          <a:p>
            <a:pPr indent="-323850" lvl="0" marL="457200" marR="0" rtl="0" algn="l">
              <a:lnSpc>
                <a:spcPct val="100000"/>
              </a:lnSpc>
              <a:spcBef>
                <a:spcPts val="0"/>
              </a:spcBef>
              <a:spcAft>
                <a:spcPts val="0"/>
              </a:spcAft>
              <a:buClr>
                <a:srgbClr val="595959"/>
              </a:buClr>
              <a:buSzPts val="1500"/>
              <a:buFont typeface="Arial"/>
              <a:buChar char="●"/>
            </a:pPr>
            <a:r>
              <a:rPr b="0" i="0" lang="en" sz="1300" u="none" cap="none" strike="noStrike">
                <a:solidFill>
                  <a:srgbClr val="595959"/>
                </a:solidFill>
                <a:latin typeface="Century Gothic"/>
                <a:ea typeface="Century Gothic"/>
                <a:cs typeface="Century Gothic"/>
                <a:sym typeface="Century Gothic"/>
              </a:rPr>
              <a:t>Acesso a </a:t>
            </a:r>
            <a:r>
              <a:rPr b="1" i="0" lang="en" sz="1300" u="none" cap="none" strike="noStrike">
                <a:solidFill>
                  <a:srgbClr val="595959"/>
                </a:solidFill>
                <a:latin typeface="Century Gothic"/>
                <a:ea typeface="Century Gothic"/>
                <a:cs typeface="Century Gothic"/>
                <a:sym typeface="Century Gothic"/>
              </a:rPr>
              <a:t>conteúdos </a:t>
            </a:r>
            <a:r>
              <a:rPr b="1" i="1" lang="en" sz="1300" u="none" cap="none" strike="noStrike">
                <a:solidFill>
                  <a:srgbClr val="595959"/>
                </a:solidFill>
                <a:latin typeface="Century Gothic"/>
                <a:ea typeface="Century Gothic"/>
                <a:cs typeface="Century Gothic"/>
                <a:sym typeface="Century Gothic"/>
              </a:rPr>
              <a:t>online</a:t>
            </a:r>
            <a:r>
              <a:rPr b="0" i="0" lang="en" sz="1300" u="none" cap="none" strike="noStrike">
                <a:solidFill>
                  <a:srgbClr val="595959"/>
                </a:solidFill>
                <a:latin typeface="Century Gothic"/>
                <a:ea typeface="Century Gothic"/>
                <a:cs typeface="Century Gothic"/>
                <a:sym typeface="Century Gothic"/>
              </a:rPr>
              <a:t>.</a:t>
            </a:r>
            <a:endParaRPr b="1" i="0" sz="1300" u="none" cap="none" strike="noStrike">
              <a:solidFill>
                <a:srgbClr val="595959"/>
              </a:solidFill>
              <a:latin typeface="Century Gothic"/>
              <a:ea typeface="Century Gothic"/>
              <a:cs typeface="Century Gothic"/>
              <a:sym typeface="Century Gothic"/>
            </a:endParaRPr>
          </a:p>
          <a:p>
            <a:pPr indent="-323850" lvl="0" marL="457200" marR="0" rtl="0" algn="l">
              <a:lnSpc>
                <a:spcPct val="100000"/>
              </a:lnSpc>
              <a:spcBef>
                <a:spcPts val="0"/>
              </a:spcBef>
              <a:spcAft>
                <a:spcPts val="0"/>
              </a:spcAft>
              <a:buClr>
                <a:srgbClr val="595959"/>
              </a:buClr>
              <a:buSzPts val="1500"/>
              <a:buFont typeface="Arial"/>
              <a:buChar char="●"/>
            </a:pPr>
            <a:r>
              <a:rPr b="1" i="0" lang="en" sz="1300" u="none" cap="none" strike="noStrike">
                <a:solidFill>
                  <a:srgbClr val="595959"/>
                </a:solidFill>
                <a:latin typeface="Century Gothic"/>
                <a:ea typeface="Century Gothic"/>
                <a:cs typeface="Century Gothic"/>
                <a:sym typeface="Century Gothic"/>
              </a:rPr>
              <a:t>Formações de atualização</a:t>
            </a:r>
            <a:r>
              <a:rPr b="0" i="0" lang="en" sz="1300" u="none" cap="none" strike="noStrike">
                <a:solidFill>
                  <a:srgbClr val="595959"/>
                </a:solidFill>
                <a:latin typeface="Century Gothic"/>
                <a:ea typeface="Century Gothic"/>
                <a:cs typeface="Century Gothic"/>
                <a:sym typeface="Century Gothic"/>
              </a:rPr>
              <a:t>.</a:t>
            </a:r>
            <a:endParaRPr b="1" i="0" sz="1300" u="none" cap="none" strike="noStrike">
              <a:solidFill>
                <a:srgbClr val="595959"/>
              </a:solidFill>
              <a:latin typeface="Century Gothic"/>
              <a:ea typeface="Century Gothic"/>
              <a:cs typeface="Century Gothic"/>
              <a:sym typeface="Century Gothic"/>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23"/>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3000"/>
              <a:buNone/>
            </a:pPr>
            <a:r>
              <a:rPr lang="en" sz="2800"/>
              <a:t>Projeto BOXER: Processo da Formação: Planeamento</a:t>
            </a:r>
            <a:endParaRPr/>
          </a:p>
        </p:txBody>
      </p:sp>
      <p:sp>
        <p:nvSpPr>
          <p:cNvPr id="303" name="Google Shape;303;p23"/>
          <p:cNvSpPr txBox="1"/>
          <p:nvPr>
            <p:ph idx="1" type="body"/>
          </p:nvPr>
        </p:nvSpPr>
        <p:spPr>
          <a:xfrm>
            <a:off x="311700" y="747500"/>
            <a:ext cx="8520600" cy="1385400"/>
          </a:xfrm>
          <a:prstGeom prst="rect">
            <a:avLst/>
          </a:prstGeom>
          <a:noFill/>
          <a:ln>
            <a:noFill/>
          </a:ln>
        </p:spPr>
        <p:txBody>
          <a:bodyPr anchorCtr="0" anchor="t" bIns="91425" lIns="0" spcFirstLastPara="1" rIns="0" wrap="square" tIns="91425">
            <a:spAutoFit/>
          </a:bodyPr>
          <a:lstStyle/>
          <a:p>
            <a:pPr indent="-311150" lvl="0" marL="457200" rtl="0" algn="l">
              <a:lnSpc>
                <a:spcPct val="100000"/>
              </a:lnSpc>
              <a:spcBef>
                <a:spcPts val="0"/>
              </a:spcBef>
              <a:spcAft>
                <a:spcPts val="0"/>
              </a:spcAft>
              <a:buSzPts val="1300"/>
              <a:buAutoNum type="arabicPeriod"/>
            </a:pPr>
            <a:r>
              <a:rPr lang="en" sz="1300"/>
              <a:t>O PB apresenta um pedido formal de formação através do preenchimento do </a:t>
            </a:r>
            <a:r>
              <a:rPr lang="en" sz="1300" u="sng">
                <a:solidFill>
                  <a:schemeClr val="hlink"/>
                </a:solidFill>
                <a:hlinkClick r:id="rId3"/>
              </a:rPr>
              <a:t>Formulário de Pedido de Formação</a:t>
            </a:r>
            <a:r>
              <a:rPr lang="en" sz="1300"/>
              <a:t>.</a:t>
            </a:r>
            <a:endParaRPr/>
          </a:p>
          <a:p>
            <a:pPr indent="-311150" lvl="0" marL="457200" rtl="0" algn="l">
              <a:lnSpc>
                <a:spcPct val="100000"/>
              </a:lnSpc>
              <a:spcBef>
                <a:spcPts val="0"/>
              </a:spcBef>
              <a:spcAft>
                <a:spcPts val="0"/>
              </a:spcAft>
              <a:buSzPts val="1300"/>
              <a:buAutoNum type="arabicPeriod"/>
            </a:pPr>
            <a:r>
              <a:rPr lang="en" sz="1300"/>
              <a:t>A BHI marca uma chamada no prazo de dois dias após a receção do pedido de formação.</a:t>
            </a:r>
            <a:endParaRPr/>
          </a:p>
          <a:p>
            <a:pPr indent="-311150" lvl="0" marL="457200" rtl="0" algn="l">
              <a:lnSpc>
                <a:spcPct val="100000"/>
              </a:lnSpc>
              <a:spcBef>
                <a:spcPts val="0"/>
              </a:spcBef>
              <a:spcAft>
                <a:spcPts val="0"/>
              </a:spcAft>
              <a:buSzPts val="1300"/>
              <a:buAutoNum type="arabicPeriod"/>
            </a:pPr>
            <a:r>
              <a:rPr lang="en" sz="1300"/>
              <a:t>A BHI e o PB reúnem-se para discutir as necessidades específicas de formação.</a:t>
            </a:r>
            <a:endParaRPr/>
          </a:p>
          <a:p>
            <a:pPr indent="-311150" lvl="0" marL="457200" rtl="0" algn="l">
              <a:lnSpc>
                <a:spcPct val="100000"/>
              </a:lnSpc>
              <a:spcBef>
                <a:spcPts val="0"/>
              </a:spcBef>
              <a:spcAft>
                <a:spcPts val="0"/>
              </a:spcAft>
              <a:buSzPts val="1300"/>
              <a:buAutoNum type="arabicPeriod"/>
            </a:pPr>
            <a:r>
              <a:rPr lang="en" sz="1300"/>
              <a:t>A BHI realiza reuniões de coordenação com os PB e, se necessário, com outras partes interessadas no país, para definir as necessidades e a estratégia das ações de formação</a:t>
            </a:r>
            <a:r>
              <a:rPr lang="en" sz="1300">
                <a:solidFill>
                  <a:schemeClr val="dk1"/>
                </a:solidFill>
                <a:highlight>
                  <a:srgbClr val="FFFFFF"/>
                </a:highlight>
                <a:latin typeface="Arial"/>
                <a:ea typeface="Arial"/>
                <a:cs typeface="Arial"/>
                <a:sym typeface="Arial"/>
              </a:rPr>
              <a:t>.</a:t>
            </a:r>
            <a:endParaRPr sz="1300"/>
          </a:p>
        </p:txBody>
      </p:sp>
      <p:sp>
        <p:nvSpPr>
          <p:cNvPr id="304" name="Google Shape;304;p23"/>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305" name="Google Shape;305;p23"/>
          <p:cNvSpPr txBox="1"/>
          <p:nvPr>
            <p:ph idx="1" type="body"/>
          </p:nvPr>
        </p:nvSpPr>
        <p:spPr>
          <a:xfrm>
            <a:off x="4626475" y="2212375"/>
            <a:ext cx="4218000" cy="2785348"/>
          </a:xfrm>
          <a:prstGeom prst="rect">
            <a:avLst/>
          </a:prstGeom>
          <a:noFill/>
          <a:ln>
            <a:noFill/>
          </a:ln>
        </p:spPr>
        <p:txBody>
          <a:bodyPr anchorCtr="0" anchor="t" bIns="91425" lIns="0" spcFirstLastPara="1" rIns="0" wrap="square" tIns="91425">
            <a:spAutoFit/>
          </a:bodyPr>
          <a:lstStyle/>
          <a:p>
            <a:pPr indent="0" lvl="0" marL="0" rtl="0" algn="l">
              <a:lnSpc>
                <a:spcPct val="100000"/>
              </a:lnSpc>
              <a:spcBef>
                <a:spcPts val="0"/>
              </a:spcBef>
              <a:spcAft>
                <a:spcPts val="0"/>
              </a:spcAft>
              <a:buSzPts val="1400"/>
              <a:buNone/>
            </a:pPr>
            <a:r>
              <a:rPr lang="en" sz="1300"/>
              <a:t>O </a:t>
            </a:r>
            <a:r>
              <a:rPr b="1" lang="en" sz="1300"/>
              <a:t>Principal Beneficiário (PB) </a:t>
            </a:r>
            <a:r>
              <a:rPr lang="en" sz="1300"/>
              <a:t>é responsável pela restante logística, incluindo (mas não se limitando a):</a:t>
            </a:r>
            <a:endParaRPr/>
          </a:p>
          <a:p>
            <a:pPr indent="-311150" lvl="0" marL="457200" rtl="0" algn="l">
              <a:lnSpc>
                <a:spcPct val="100000"/>
              </a:lnSpc>
              <a:spcBef>
                <a:spcPts val="0"/>
              </a:spcBef>
              <a:spcAft>
                <a:spcPts val="0"/>
              </a:spcAft>
              <a:buSzPts val="1300"/>
              <a:buChar char="●"/>
            </a:pPr>
            <a:r>
              <a:rPr lang="en" sz="1300"/>
              <a:t>identificação de um local para a formação;</a:t>
            </a:r>
            <a:endParaRPr/>
          </a:p>
          <a:p>
            <a:pPr indent="-311150" lvl="0" marL="457200" rtl="0" algn="l">
              <a:lnSpc>
                <a:spcPct val="100000"/>
              </a:lnSpc>
              <a:spcBef>
                <a:spcPts val="0"/>
              </a:spcBef>
              <a:spcAft>
                <a:spcPts val="0"/>
              </a:spcAft>
              <a:buSzPts val="1300"/>
              <a:buChar char="●"/>
            </a:pPr>
            <a:r>
              <a:rPr lang="en" sz="1300"/>
              <a:t>envio de convites aos formandos e confirmação de presença antes da formação;</a:t>
            </a:r>
            <a:endParaRPr/>
          </a:p>
          <a:p>
            <a:pPr indent="-311150" lvl="0" marL="457200" rtl="0" algn="l">
              <a:lnSpc>
                <a:spcPct val="100000"/>
              </a:lnSpc>
              <a:spcBef>
                <a:spcPts val="0"/>
              </a:spcBef>
              <a:spcAft>
                <a:spcPts val="0"/>
              </a:spcAft>
              <a:buSzPts val="1300"/>
              <a:buChar char="●"/>
            </a:pPr>
            <a:r>
              <a:rPr lang="en" sz="1300"/>
              <a:t>organização do alojamento e o transporte dos formandos, se necessário;</a:t>
            </a:r>
            <a:endParaRPr/>
          </a:p>
          <a:p>
            <a:pPr indent="-311150" lvl="0" marL="457200" rtl="0" algn="l">
              <a:lnSpc>
                <a:spcPct val="100000"/>
              </a:lnSpc>
              <a:spcBef>
                <a:spcPts val="0"/>
              </a:spcBef>
              <a:spcAft>
                <a:spcPts val="0"/>
              </a:spcAft>
              <a:buSzPts val="1300"/>
              <a:buChar char="●"/>
            </a:pPr>
            <a:r>
              <a:rPr lang="en" sz="1300"/>
              <a:t>organização das ajudas de custo e dos pagamentos de transporte dos formandos;</a:t>
            </a:r>
            <a:endParaRPr/>
          </a:p>
          <a:p>
            <a:pPr indent="-311150" lvl="0" marL="457200" rtl="0" algn="l">
              <a:lnSpc>
                <a:spcPct val="100000"/>
              </a:lnSpc>
              <a:spcBef>
                <a:spcPts val="0"/>
              </a:spcBef>
              <a:spcAft>
                <a:spcPts val="0"/>
              </a:spcAft>
              <a:buSzPts val="1300"/>
              <a:buChar char="●"/>
            </a:pPr>
            <a:r>
              <a:rPr lang="en" sz="1300"/>
              <a:t>fornecimento de refeições ligeiras durante a formação.</a:t>
            </a:r>
            <a:endParaRPr/>
          </a:p>
        </p:txBody>
      </p:sp>
      <p:sp>
        <p:nvSpPr>
          <p:cNvPr id="306" name="Google Shape;306;p23"/>
          <p:cNvSpPr txBox="1"/>
          <p:nvPr>
            <p:ph idx="1" type="body"/>
          </p:nvPr>
        </p:nvSpPr>
        <p:spPr>
          <a:xfrm>
            <a:off x="299525" y="2326675"/>
            <a:ext cx="3875400" cy="2385238"/>
          </a:xfrm>
          <a:prstGeom prst="rect">
            <a:avLst/>
          </a:prstGeom>
          <a:noFill/>
          <a:ln>
            <a:noFill/>
          </a:ln>
        </p:spPr>
        <p:txBody>
          <a:bodyPr anchorCtr="0" anchor="t" bIns="91425" lIns="0" spcFirstLastPara="1" rIns="0" wrap="square" tIns="91425">
            <a:spAutoFit/>
          </a:bodyPr>
          <a:lstStyle/>
          <a:p>
            <a:pPr indent="0" lvl="0" marL="0" rtl="0" algn="l">
              <a:lnSpc>
                <a:spcPct val="100000"/>
              </a:lnSpc>
              <a:spcBef>
                <a:spcPts val="0"/>
              </a:spcBef>
              <a:spcAft>
                <a:spcPts val="0"/>
              </a:spcAft>
              <a:buSzPts val="1400"/>
              <a:buNone/>
            </a:pPr>
            <a:r>
              <a:rPr lang="en" sz="1300">
                <a:solidFill>
                  <a:schemeClr val="dk2"/>
                </a:solidFill>
              </a:rPr>
              <a:t>Após a chamada, a </a:t>
            </a:r>
            <a:r>
              <a:rPr b="1" lang="en" sz="1300">
                <a:solidFill>
                  <a:schemeClr val="dk2"/>
                </a:solidFill>
              </a:rPr>
              <a:t>equipa do BHI </a:t>
            </a:r>
            <a:r>
              <a:rPr lang="en" sz="1300">
                <a:solidFill>
                  <a:schemeClr val="dk2"/>
                </a:solidFill>
              </a:rPr>
              <a:t>trata da logística seguinte:</a:t>
            </a:r>
            <a:endParaRPr sz="1300"/>
          </a:p>
          <a:p>
            <a:pPr indent="-311150" lvl="0" marL="457200" rtl="0" algn="l">
              <a:lnSpc>
                <a:spcPct val="100000"/>
              </a:lnSpc>
              <a:spcBef>
                <a:spcPts val="0"/>
              </a:spcBef>
              <a:spcAft>
                <a:spcPts val="0"/>
              </a:spcAft>
              <a:buSzPts val="1300"/>
              <a:buChar char="●"/>
            </a:pPr>
            <a:r>
              <a:rPr lang="en" sz="1300"/>
              <a:t>elaboração dos Termos de Referência e da estratégia para a formação;</a:t>
            </a:r>
            <a:endParaRPr/>
          </a:p>
          <a:p>
            <a:pPr indent="-311150" lvl="0" marL="457200" rtl="0" algn="l">
              <a:lnSpc>
                <a:spcPct val="100000"/>
              </a:lnSpc>
              <a:spcBef>
                <a:spcPts val="0"/>
              </a:spcBef>
              <a:spcAft>
                <a:spcPts val="0"/>
              </a:spcAft>
              <a:buSzPts val="1300"/>
              <a:buChar char="●"/>
            </a:pPr>
            <a:r>
              <a:rPr lang="en" sz="1300"/>
              <a:t>apresentação de materiais de formação e formação prática com a estação de PSA;</a:t>
            </a:r>
            <a:endParaRPr/>
          </a:p>
          <a:p>
            <a:pPr indent="-311150" lvl="0" marL="457200" rtl="0" algn="l">
              <a:lnSpc>
                <a:spcPct val="100000"/>
              </a:lnSpc>
              <a:spcBef>
                <a:spcPts val="0"/>
              </a:spcBef>
              <a:spcAft>
                <a:spcPts val="0"/>
              </a:spcAft>
              <a:buSzPts val="1300"/>
              <a:buChar char="●"/>
            </a:pPr>
            <a:r>
              <a:rPr lang="en" sz="1300"/>
              <a:t>fornecimento de cópias dos materiais de formação aos formandos;</a:t>
            </a:r>
            <a:endParaRPr/>
          </a:p>
          <a:p>
            <a:pPr indent="-311150" lvl="0" marL="457200" rtl="0" algn="l">
              <a:lnSpc>
                <a:spcPct val="100000"/>
              </a:lnSpc>
              <a:spcBef>
                <a:spcPts val="0"/>
              </a:spcBef>
              <a:spcAft>
                <a:spcPts val="0"/>
              </a:spcAft>
              <a:buSzPts val="1300"/>
              <a:buChar char="●"/>
            </a:pPr>
            <a:r>
              <a:rPr lang="en" sz="1300"/>
              <a:t>entrega de certificados aos formandos no final da formação.</a:t>
            </a:r>
            <a:endParaRPr/>
          </a:p>
        </p:txBody>
      </p:sp>
      <p:cxnSp>
        <p:nvCxnSpPr>
          <p:cNvPr id="307" name="Google Shape;307;p23"/>
          <p:cNvCxnSpPr/>
          <p:nvPr/>
        </p:nvCxnSpPr>
        <p:spPr>
          <a:xfrm flipH="1">
            <a:off x="4361575" y="2212375"/>
            <a:ext cx="3600" cy="2662800"/>
          </a:xfrm>
          <a:prstGeom prst="straightConnector1">
            <a:avLst/>
          </a:prstGeom>
          <a:noFill/>
          <a:ln cap="flat" cmpd="sng" w="19050">
            <a:solidFill>
              <a:schemeClr val="dk2"/>
            </a:solidFill>
            <a:prstDash val="solid"/>
            <a:round/>
            <a:headEnd len="sm" w="sm" type="none"/>
            <a:tailEnd len="sm" w="sm" type="none"/>
          </a:ln>
        </p:spPr>
      </p:cxn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24"/>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Clr>
                <a:schemeClr val="dk1"/>
              </a:buClr>
              <a:buSzPts val="1100"/>
              <a:buFont typeface="Arial"/>
              <a:buNone/>
            </a:pPr>
            <a:r>
              <a:rPr lang="en"/>
              <a:t>Projeto BOXER: Processo da Formação: Finanças</a:t>
            </a:r>
            <a:endParaRPr/>
          </a:p>
        </p:txBody>
      </p:sp>
      <p:sp>
        <p:nvSpPr>
          <p:cNvPr id="313" name="Google Shape;313;p24"/>
          <p:cNvSpPr txBox="1"/>
          <p:nvPr>
            <p:ph idx="1" type="body"/>
          </p:nvPr>
        </p:nvSpPr>
        <p:spPr>
          <a:xfrm>
            <a:off x="311175" y="905800"/>
            <a:ext cx="8520600" cy="3708677"/>
          </a:xfrm>
          <a:prstGeom prst="rect">
            <a:avLst/>
          </a:prstGeom>
          <a:noFill/>
          <a:ln>
            <a:noFill/>
          </a:ln>
        </p:spPr>
        <p:txBody>
          <a:bodyPr anchorCtr="0" anchor="t" bIns="91425" lIns="0" spcFirstLastPara="1" rIns="0" wrap="square" tIns="91425">
            <a:spAutoFit/>
          </a:bodyPr>
          <a:lstStyle/>
          <a:p>
            <a:pPr indent="0" lvl="0" marL="0" rtl="0" algn="l">
              <a:lnSpc>
                <a:spcPct val="100000"/>
              </a:lnSpc>
              <a:spcBef>
                <a:spcPts val="0"/>
              </a:spcBef>
              <a:spcAft>
                <a:spcPts val="0"/>
              </a:spcAft>
              <a:buSzPts val="1400"/>
              <a:buNone/>
            </a:pPr>
            <a:r>
              <a:rPr lang="en"/>
              <a:t>Os seguintes custos de formação são cobertos </a:t>
            </a:r>
            <a:r>
              <a:rPr b="1" lang="en"/>
              <a:t>pelo Fundo Mundial </a:t>
            </a:r>
            <a:r>
              <a:rPr lang="en"/>
              <a:t>através do </a:t>
            </a:r>
            <a:r>
              <a:rPr b="1" lang="en"/>
              <a:t>Projeto BOXER:</a:t>
            </a:r>
            <a:endParaRPr>
              <a:solidFill>
                <a:schemeClr val="dk2"/>
              </a:solidFill>
            </a:endParaRPr>
          </a:p>
          <a:p>
            <a:pPr indent="-330200" lvl="0" marL="914400" rtl="0" algn="l">
              <a:lnSpc>
                <a:spcPct val="100000"/>
              </a:lnSpc>
              <a:spcBef>
                <a:spcPts val="0"/>
              </a:spcBef>
              <a:spcAft>
                <a:spcPts val="0"/>
              </a:spcAft>
              <a:buClr>
                <a:schemeClr val="dk2"/>
              </a:buClr>
              <a:buSzPts val="1600"/>
              <a:buAutoNum type="arabicPeriod"/>
            </a:pPr>
            <a:r>
              <a:rPr lang="en">
                <a:solidFill>
                  <a:schemeClr val="dk2"/>
                </a:solidFill>
              </a:rPr>
              <a:t>Custos da BHI </a:t>
            </a:r>
            <a:r>
              <a:rPr i="1" lang="en" sz="1200">
                <a:solidFill>
                  <a:schemeClr val="dk2"/>
                </a:solidFill>
              </a:rPr>
              <a:t>(tempo de trabalho do pessoal, voos, alojamento, etc.)</a:t>
            </a:r>
            <a:endParaRPr/>
          </a:p>
          <a:p>
            <a:pPr indent="-330200" lvl="0" marL="914400" rtl="0" algn="l">
              <a:lnSpc>
                <a:spcPct val="100000"/>
              </a:lnSpc>
              <a:spcBef>
                <a:spcPts val="0"/>
              </a:spcBef>
              <a:spcAft>
                <a:spcPts val="0"/>
              </a:spcAft>
              <a:buClr>
                <a:schemeClr val="dk2"/>
              </a:buClr>
              <a:buSzPts val="1600"/>
              <a:buAutoNum type="arabicPeriod"/>
            </a:pPr>
            <a:r>
              <a:rPr lang="en">
                <a:solidFill>
                  <a:schemeClr val="dk2"/>
                </a:solidFill>
              </a:rPr>
              <a:t>Materiais de formação </a:t>
            </a:r>
            <a:r>
              <a:rPr i="1" lang="en" sz="1200">
                <a:solidFill>
                  <a:schemeClr val="dk2"/>
                </a:solidFill>
              </a:rPr>
              <a:t>(impressão de cópias em papel, pen drives para cópias digitais, etc.</a:t>
            </a:r>
            <a:r>
              <a:rPr lang="en" sz="1200">
                <a:solidFill>
                  <a:schemeClr val="dk2"/>
                </a:solidFill>
              </a:rPr>
              <a:t>) </a:t>
            </a:r>
            <a:endParaRPr/>
          </a:p>
          <a:p>
            <a:pPr indent="-330200" lvl="0" marL="914400" rtl="0" algn="l">
              <a:lnSpc>
                <a:spcPct val="100000"/>
              </a:lnSpc>
              <a:spcBef>
                <a:spcPts val="0"/>
              </a:spcBef>
              <a:spcAft>
                <a:spcPts val="0"/>
              </a:spcAft>
              <a:buClr>
                <a:schemeClr val="dk2"/>
              </a:buClr>
              <a:buSzPts val="1600"/>
              <a:buAutoNum type="arabicPeriod"/>
            </a:pPr>
            <a:r>
              <a:rPr lang="en">
                <a:solidFill>
                  <a:schemeClr val="dk2"/>
                </a:solidFill>
              </a:rPr>
              <a:t>Certificados de formação</a:t>
            </a:r>
            <a:endParaRPr/>
          </a:p>
          <a:p>
            <a:pPr indent="-330200" lvl="0" marL="914400" rtl="0" algn="l">
              <a:lnSpc>
                <a:spcPct val="100000"/>
              </a:lnSpc>
              <a:spcBef>
                <a:spcPts val="0"/>
              </a:spcBef>
              <a:spcAft>
                <a:spcPts val="0"/>
              </a:spcAft>
              <a:buClr>
                <a:schemeClr val="dk2"/>
              </a:buClr>
              <a:buSzPts val="1600"/>
              <a:buAutoNum type="arabicPeriod"/>
            </a:pPr>
            <a:r>
              <a:rPr lang="en">
                <a:solidFill>
                  <a:schemeClr val="dk2"/>
                </a:solidFill>
              </a:rPr>
              <a:t>Artigos de visibilidade e comunicação </a:t>
            </a:r>
            <a:r>
              <a:rPr i="1" lang="en" sz="1200">
                <a:solidFill>
                  <a:schemeClr val="dk2"/>
                </a:solidFill>
              </a:rPr>
              <a:t>(por exemplo, faixas, sinalética, t-shirts, chapéus)</a:t>
            </a:r>
            <a:endParaRPr/>
          </a:p>
          <a:p>
            <a:pPr indent="-323850" lvl="0" marL="914400" rtl="0" algn="l">
              <a:lnSpc>
                <a:spcPct val="100000"/>
              </a:lnSpc>
              <a:spcBef>
                <a:spcPts val="0"/>
              </a:spcBef>
              <a:spcAft>
                <a:spcPts val="0"/>
              </a:spcAft>
              <a:buClr>
                <a:schemeClr val="dk2"/>
              </a:buClr>
              <a:buSzPts val="1500"/>
              <a:buAutoNum type="arabicPeriod"/>
            </a:pPr>
            <a:r>
              <a:rPr i="1" lang="en">
                <a:solidFill>
                  <a:schemeClr val="dk2"/>
                </a:solidFill>
              </a:rPr>
              <a:t>Kits</a:t>
            </a:r>
            <a:r>
              <a:rPr lang="en">
                <a:solidFill>
                  <a:schemeClr val="dk2"/>
                </a:solidFill>
              </a:rPr>
              <a:t> de ferramentas para estações PSA, para formação em manutenção </a:t>
            </a:r>
            <a:r>
              <a:rPr i="1" lang="en" sz="1200">
                <a:solidFill>
                  <a:schemeClr val="dk2"/>
                </a:solidFill>
              </a:rPr>
              <a:t>(um kit de ferramentas por hospital representado)</a:t>
            </a:r>
            <a:endParaRPr/>
          </a:p>
          <a:p>
            <a:pPr indent="-330200" lvl="0" marL="914400" rtl="0" algn="l">
              <a:lnSpc>
                <a:spcPct val="100000"/>
              </a:lnSpc>
              <a:spcBef>
                <a:spcPts val="0"/>
              </a:spcBef>
              <a:spcAft>
                <a:spcPts val="0"/>
              </a:spcAft>
              <a:buClr>
                <a:schemeClr val="dk2"/>
              </a:buClr>
              <a:buSzPts val="1600"/>
              <a:buAutoNum type="arabicPeriod"/>
            </a:pPr>
            <a:r>
              <a:rPr i="1" lang="en">
                <a:solidFill>
                  <a:schemeClr val="dk2"/>
                </a:solidFill>
              </a:rPr>
              <a:t>Kits</a:t>
            </a:r>
            <a:r>
              <a:rPr lang="en">
                <a:solidFill>
                  <a:schemeClr val="dk2"/>
                </a:solidFill>
              </a:rPr>
              <a:t> de ferramentas para compressores auxiliares, para formação em manutenção </a:t>
            </a:r>
            <a:r>
              <a:rPr i="1" lang="en" sz="1200">
                <a:solidFill>
                  <a:schemeClr val="dk2"/>
                </a:solidFill>
              </a:rPr>
              <a:t>(um kit de ferramentas por hospital representado, conforme necessário)</a:t>
            </a:r>
            <a:endParaRPr/>
          </a:p>
          <a:p>
            <a:pPr indent="0" lvl="0" marL="0" rtl="0" algn="l">
              <a:lnSpc>
                <a:spcPct val="100000"/>
              </a:lnSpc>
              <a:spcBef>
                <a:spcPts val="0"/>
              </a:spcBef>
              <a:spcAft>
                <a:spcPts val="0"/>
              </a:spcAft>
              <a:buSzPts val="1400"/>
              <a:buNone/>
            </a:pPr>
            <a:r>
              <a:t/>
            </a:r>
            <a:endParaRPr sz="900"/>
          </a:p>
          <a:p>
            <a:pPr indent="0" lvl="0" marL="0" rtl="0" algn="l">
              <a:lnSpc>
                <a:spcPct val="100000"/>
              </a:lnSpc>
              <a:spcBef>
                <a:spcPts val="0"/>
              </a:spcBef>
              <a:spcAft>
                <a:spcPts val="0"/>
              </a:spcAft>
              <a:buSzPts val="1400"/>
              <a:buNone/>
            </a:pPr>
            <a:r>
              <a:rPr lang="en"/>
              <a:t>O </a:t>
            </a:r>
            <a:r>
              <a:rPr b="1" lang="en"/>
              <a:t>PB </a:t>
            </a:r>
            <a:r>
              <a:rPr lang="en"/>
              <a:t>é responsável pelas despesas de formação no país, incluindo:</a:t>
            </a:r>
            <a:endParaRPr/>
          </a:p>
          <a:p>
            <a:pPr indent="-330200" lvl="0" marL="914400" rtl="0" algn="l">
              <a:lnSpc>
                <a:spcPct val="100000"/>
              </a:lnSpc>
              <a:spcBef>
                <a:spcPts val="0"/>
              </a:spcBef>
              <a:spcAft>
                <a:spcPts val="0"/>
              </a:spcAft>
              <a:buClr>
                <a:schemeClr val="dk2"/>
              </a:buClr>
              <a:buSzPts val="1600"/>
              <a:buAutoNum type="arabicPeriod"/>
            </a:pPr>
            <a:r>
              <a:rPr lang="en">
                <a:solidFill>
                  <a:schemeClr val="dk2"/>
                </a:solidFill>
              </a:rPr>
              <a:t>Local do evento</a:t>
            </a:r>
            <a:endParaRPr/>
          </a:p>
          <a:p>
            <a:pPr indent="-330200" lvl="0" marL="914400" rtl="0" algn="l">
              <a:lnSpc>
                <a:spcPct val="100000"/>
              </a:lnSpc>
              <a:spcBef>
                <a:spcPts val="0"/>
              </a:spcBef>
              <a:spcAft>
                <a:spcPts val="0"/>
              </a:spcAft>
              <a:buClr>
                <a:schemeClr val="dk2"/>
              </a:buClr>
              <a:buSzPts val="1600"/>
              <a:buAutoNum type="arabicPeriod"/>
            </a:pPr>
            <a:r>
              <a:rPr lang="en">
                <a:solidFill>
                  <a:schemeClr val="dk2"/>
                </a:solidFill>
              </a:rPr>
              <a:t>Alojamento e refeições dos formandos</a:t>
            </a:r>
            <a:endParaRPr/>
          </a:p>
          <a:p>
            <a:pPr indent="-330200" lvl="0" marL="914400" rtl="0" algn="l">
              <a:lnSpc>
                <a:spcPct val="100000"/>
              </a:lnSpc>
              <a:spcBef>
                <a:spcPts val="0"/>
              </a:spcBef>
              <a:spcAft>
                <a:spcPts val="0"/>
              </a:spcAft>
              <a:buClr>
                <a:schemeClr val="dk2"/>
              </a:buClr>
              <a:buSzPts val="1600"/>
              <a:buAutoNum type="arabicPeriod"/>
            </a:pPr>
            <a:r>
              <a:rPr lang="en">
                <a:solidFill>
                  <a:schemeClr val="dk2"/>
                </a:solidFill>
              </a:rPr>
              <a:t>Transporte </a:t>
            </a:r>
            <a:r>
              <a:rPr i="1" lang="en" sz="1200">
                <a:solidFill>
                  <a:schemeClr val="dk2"/>
                </a:solidFill>
              </a:rPr>
              <a:t>(para o local do evento, para a estação de PSA, etc.)</a:t>
            </a:r>
            <a:endParaRPr/>
          </a:p>
          <a:p>
            <a:pPr indent="-330200" lvl="0" marL="914400" rtl="0" algn="l">
              <a:lnSpc>
                <a:spcPct val="100000"/>
              </a:lnSpc>
              <a:spcBef>
                <a:spcPts val="0"/>
              </a:spcBef>
              <a:spcAft>
                <a:spcPts val="0"/>
              </a:spcAft>
              <a:buClr>
                <a:schemeClr val="dk2"/>
              </a:buClr>
              <a:buSzPts val="1600"/>
              <a:buAutoNum type="arabicPeriod"/>
            </a:pPr>
            <a:r>
              <a:rPr lang="en">
                <a:solidFill>
                  <a:schemeClr val="dk2"/>
                </a:solidFill>
              </a:rPr>
              <a:t>Ajudas de custo para os formandos</a:t>
            </a:r>
            <a:endParaRPr/>
          </a:p>
          <a:p>
            <a:pPr indent="-330200" lvl="0" marL="914400" rtl="0" algn="l">
              <a:lnSpc>
                <a:spcPct val="100000"/>
              </a:lnSpc>
              <a:spcBef>
                <a:spcPts val="0"/>
              </a:spcBef>
              <a:spcAft>
                <a:spcPts val="0"/>
              </a:spcAft>
              <a:buClr>
                <a:schemeClr val="dk2"/>
              </a:buClr>
              <a:buSzPts val="1600"/>
              <a:buAutoNum type="arabicPeriod"/>
            </a:pPr>
            <a:r>
              <a:rPr lang="en">
                <a:solidFill>
                  <a:schemeClr val="dk2"/>
                </a:solidFill>
              </a:rPr>
              <a:t>Tradutores e serviços associados </a:t>
            </a:r>
            <a:r>
              <a:rPr i="1" lang="en" sz="1200">
                <a:solidFill>
                  <a:schemeClr val="dk2"/>
                </a:solidFill>
              </a:rPr>
              <a:t>(se necessário)</a:t>
            </a:r>
            <a:endParaRPr/>
          </a:p>
          <a:p>
            <a:pPr indent="-330200" lvl="0" marL="914400" rtl="0" algn="l">
              <a:lnSpc>
                <a:spcPct val="100000"/>
              </a:lnSpc>
              <a:spcBef>
                <a:spcPts val="0"/>
              </a:spcBef>
              <a:spcAft>
                <a:spcPts val="0"/>
              </a:spcAft>
              <a:buClr>
                <a:schemeClr val="dk2"/>
              </a:buClr>
              <a:buSzPts val="1600"/>
              <a:buAutoNum type="arabicPeriod"/>
            </a:pPr>
            <a:r>
              <a:rPr lang="en">
                <a:solidFill>
                  <a:schemeClr val="dk2"/>
                </a:solidFill>
              </a:rPr>
              <a:t>Quaisquer custos adicionais diversos associados à formação no país</a:t>
            </a:r>
            <a:endParaRPr/>
          </a:p>
        </p:txBody>
      </p:sp>
      <p:sp>
        <p:nvSpPr>
          <p:cNvPr id="314" name="Google Shape;314;p24"/>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25"/>
          <p:cNvSpPr txBox="1"/>
          <p:nvPr>
            <p:ph idx="12" type="sldNum"/>
          </p:nvPr>
        </p:nvSpPr>
        <p:spPr>
          <a:xfrm>
            <a:off x="8557958" y="46716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320" name="Google Shape;320;p25"/>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3000"/>
              <a:buNone/>
            </a:pPr>
            <a:r>
              <a:rPr lang="en"/>
              <a:t>Projeto BOXER: Processo da Formação: Cronograma</a:t>
            </a:r>
            <a:endParaRPr/>
          </a:p>
        </p:txBody>
      </p:sp>
      <p:sp>
        <p:nvSpPr>
          <p:cNvPr id="321" name="Google Shape;321;p25"/>
          <p:cNvSpPr txBox="1"/>
          <p:nvPr/>
        </p:nvSpPr>
        <p:spPr>
          <a:xfrm>
            <a:off x="313925" y="1664187"/>
            <a:ext cx="1505100" cy="269289"/>
          </a:xfrm>
          <a:prstGeom prst="rect">
            <a:avLst/>
          </a:prstGeom>
          <a:noFill/>
          <a:ln>
            <a:noFill/>
          </a:ln>
        </p:spPr>
        <p:txBody>
          <a:bodyPr anchorCtr="0" anchor="b" bIns="91425" lIns="0" spcFirstLastPara="1" rIns="91425"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595959"/>
                </a:solidFill>
                <a:latin typeface="Century Gothic"/>
                <a:ea typeface="Century Gothic"/>
                <a:cs typeface="Century Gothic"/>
                <a:sym typeface="Century Gothic"/>
              </a:rPr>
              <a:t>Consulta de formação</a:t>
            </a:r>
            <a:endParaRPr/>
          </a:p>
        </p:txBody>
      </p:sp>
      <p:sp>
        <p:nvSpPr>
          <p:cNvPr id="322" name="Google Shape;322;p25"/>
          <p:cNvSpPr txBox="1"/>
          <p:nvPr/>
        </p:nvSpPr>
        <p:spPr>
          <a:xfrm>
            <a:off x="293675" y="2110488"/>
            <a:ext cx="1545600" cy="1327528"/>
          </a:xfrm>
          <a:prstGeom prst="rect">
            <a:avLst/>
          </a:prstGeom>
          <a:noFill/>
          <a:ln>
            <a:noFill/>
          </a:ln>
        </p:spPr>
        <p:txBody>
          <a:bodyPr anchorCtr="0" anchor="t" bIns="91425" lIns="0" spcFirstLastPara="1" rIns="0" wrap="square" tIns="0">
            <a:spAutoFit/>
          </a:bodyPr>
          <a:lstStyle/>
          <a:p>
            <a:pPr indent="0" lvl="0" marL="0" marR="0" rtl="0" algn="l">
              <a:lnSpc>
                <a:spcPct val="115000"/>
              </a:lnSpc>
              <a:spcBef>
                <a:spcPts val="0"/>
              </a:spcBef>
              <a:spcAft>
                <a:spcPts val="0"/>
              </a:spcAft>
              <a:buClr>
                <a:srgbClr val="000000"/>
              </a:buClr>
              <a:buSzPts val="800"/>
              <a:buFont typeface="Arial"/>
              <a:buNone/>
            </a:pPr>
            <a:r>
              <a:rPr b="0" i="0" lang="en" sz="800" u="none" cap="none" strike="noStrike">
                <a:solidFill>
                  <a:schemeClr val="dk2"/>
                </a:solidFill>
                <a:latin typeface="Century Gothic"/>
                <a:ea typeface="Century Gothic"/>
                <a:cs typeface="Century Gothic"/>
                <a:sym typeface="Century Gothic"/>
              </a:rPr>
              <a:t>A equipa do projeto BOXER e o PB reúnem-se para determinar as necessidades específicas.</a:t>
            </a:r>
            <a:endParaRPr/>
          </a:p>
          <a:p>
            <a:pPr indent="0" lvl="0" marL="0" marR="0" rtl="0" algn="l">
              <a:lnSpc>
                <a:spcPct val="115000"/>
              </a:lnSpc>
              <a:spcBef>
                <a:spcPts val="400"/>
              </a:spcBef>
              <a:spcAft>
                <a:spcPts val="400"/>
              </a:spcAft>
              <a:buClr>
                <a:srgbClr val="000000"/>
              </a:buClr>
              <a:buSzPts val="800"/>
              <a:buFont typeface="Arial"/>
              <a:buNone/>
            </a:pPr>
            <a:r>
              <a:rPr b="0" i="0" lang="en" sz="800" u="none" cap="none" strike="noStrike">
                <a:solidFill>
                  <a:schemeClr val="dk2"/>
                </a:solidFill>
                <a:latin typeface="Century Gothic"/>
                <a:ea typeface="Century Gothic"/>
                <a:cs typeface="Century Gothic"/>
                <a:sym typeface="Century Gothic"/>
              </a:rPr>
              <a:t>Com as apresentações do PB, a equipa do Projeto BOXER envolve-se com outros </a:t>
            </a:r>
            <a:r>
              <a:rPr b="0" i="0" lang="en" sz="800" u="none" cap="none" strike="noStrike">
                <a:solidFill>
                  <a:srgbClr val="595959"/>
                </a:solidFill>
                <a:latin typeface="Century Gothic"/>
                <a:ea typeface="Century Gothic"/>
                <a:cs typeface="Century Gothic"/>
                <a:sym typeface="Century Gothic"/>
              </a:rPr>
              <a:t>parceiros de oxigénio no país.</a:t>
            </a:r>
            <a:endParaRPr/>
          </a:p>
        </p:txBody>
      </p:sp>
      <p:sp>
        <p:nvSpPr>
          <p:cNvPr id="323" name="Google Shape;323;p25"/>
          <p:cNvSpPr/>
          <p:nvPr/>
        </p:nvSpPr>
        <p:spPr>
          <a:xfrm flipH="1">
            <a:off x="231300" y="1299488"/>
            <a:ext cx="1834800" cy="143400"/>
          </a:xfrm>
          <a:prstGeom prst="parallelogram">
            <a:avLst>
              <a:gd fmla="val 96952" name="adj"/>
            </a:avLst>
          </a:prstGeom>
          <a:solidFill>
            <a:srgbClr val="CADC7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  </a:t>
            </a:r>
            <a:endParaRPr/>
          </a:p>
        </p:txBody>
      </p:sp>
      <p:sp>
        <p:nvSpPr>
          <p:cNvPr id="324" name="Google Shape;324;p25"/>
          <p:cNvSpPr/>
          <p:nvPr/>
        </p:nvSpPr>
        <p:spPr>
          <a:xfrm>
            <a:off x="242425" y="1453312"/>
            <a:ext cx="1834800" cy="143400"/>
          </a:xfrm>
          <a:prstGeom prst="parallelogram">
            <a:avLst>
              <a:gd fmla="val 96952" name="adj"/>
            </a:avLst>
          </a:prstGeom>
          <a:solidFill>
            <a:srgbClr val="B1C67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5" name="Google Shape;325;p25"/>
          <p:cNvSpPr txBox="1"/>
          <p:nvPr/>
        </p:nvSpPr>
        <p:spPr>
          <a:xfrm>
            <a:off x="2086188" y="1644831"/>
            <a:ext cx="1505100" cy="623232"/>
          </a:xfrm>
          <a:prstGeom prst="rect">
            <a:avLst/>
          </a:prstGeom>
          <a:noFill/>
          <a:ln>
            <a:noFill/>
          </a:ln>
        </p:spPr>
        <p:txBody>
          <a:bodyPr anchorCtr="0" anchor="b" bIns="91425" lIns="0" spcFirstLastPara="1" rIns="91425" wrap="square" tIns="0">
            <a:spAutoFit/>
          </a:bodyPr>
          <a:lstStyle/>
          <a:p>
            <a:pPr indent="0" lvl="0" marL="0" marR="0" rtl="0" algn="l">
              <a:lnSpc>
                <a:spcPct val="115000"/>
              </a:lnSpc>
              <a:spcBef>
                <a:spcPts val="0"/>
              </a:spcBef>
              <a:spcAft>
                <a:spcPts val="0"/>
              </a:spcAft>
              <a:buClr>
                <a:schemeClr val="dk1"/>
              </a:buClr>
              <a:buSzPts val="1100"/>
              <a:buFont typeface="Arial"/>
              <a:buNone/>
            </a:pPr>
            <a:r>
              <a:rPr b="1" i="0" lang="en" sz="1000" u="none" cap="none" strike="noStrike">
                <a:solidFill>
                  <a:schemeClr val="dk2"/>
                </a:solidFill>
                <a:latin typeface="Century Gothic"/>
                <a:ea typeface="Century Gothic"/>
                <a:cs typeface="Century Gothic"/>
                <a:sym typeface="Century Gothic"/>
              </a:rPr>
              <a:t>Planeamento da formação e logística no país</a:t>
            </a:r>
            <a:endParaRPr b="1" i="0" sz="1000" u="none" cap="none" strike="noStrike">
              <a:solidFill>
                <a:srgbClr val="595959"/>
              </a:solidFill>
              <a:latin typeface="Century Gothic"/>
              <a:ea typeface="Century Gothic"/>
              <a:cs typeface="Century Gothic"/>
              <a:sym typeface="Century Gothic"/>
            </a:endParaRPr>
          </a:p>
        </p:txBody>
      </p:sp>
      <p:sp>
        <p:nvSpPr>
          <p:cNvPr id="326" name="Google Shape;326;p25"/>
          <p:cNvSpPr txBox="1"/>
          <p:nvPr/>
        </p:nvSpPr>
        <p:spPr>
          <a:xfrm>
            <a:off x="2095974" y="2252065"/>
            <a:ext cx="1545600" cy="1044373"/>
          </a:xfrm>
          <a:prstGeom prst="rect">
            <a:avLst/>
          </a:prstGeom>
          <a:noFill/>
          <a:ln>
            <a:noFill/>
          </a:ln>
        </p:spPr>
        <p:txBody>
          <a:bodyPr anchorCtr="0" anchor="t" bIns="91425" lIns="0" spcFirstLastPara="1" rIns="0" wrap="square" tIns="0">
            <a:spAutoFit/>
          </a:bodyPr>
          <a:lstStyle/>
          <a:p>
            <a:pPr indent="0" lvl="0" marL="0" marR="0" rtl="0" algn="l">
              <a:lnSpc>
                <a:spcPct val="115000"/>
              </a:lnSpc>
              <a:spcBef>
                <a:spcPts val="0"/>
              </a:spcBef>
              <a:spcAft>
                <a:spcPts val="0"/>
              </a:spcAft>
              <a:buClr>
                <a:srgbClr val="000000"/>
              </a:buClr>
              <a:buSzPts val="800"/>
              <a:buFont typeface="Arial"/>
              <a:buNone/>
            </a:pPr>
            <a:r>
              <a:rPr b="0" i="0" lang="en" sz="800" u="none" cap="none" strike="noStrike">
                <a:solidFill>
                  <a:schemeClr val="dk2"/>
                </a:solidFill>
                <a:latin typeface="Century Gothic"/>
                <a:ea typeface="Century Gothic"/>
                <a:cs typeface="Century Gothic"/>
                <a:sym typeface="Century Gothic"/>
              </a:rPr>
              <a:t>A equipa do projeto BOXER prepara a estratégia e os Termos de Referência.</a:t>
            </a:r>
            <a:endParaRPr/>
          </a:p>
          <a:p>
            <a:pPr indent="0" lvl="0" marL="0" marR="0" rtl="0" algn="l">
              <a:lnSpc>
                <a:spcPct val="115000"/>
              </a:lnSpc>
              <a:spcBef>
                <a:spcPts val="400"/>
              </a:spcBef>
              <a:spcAft>
                <a:spcPts val="400"/>
              </a:spcAft>
              <a:buClr>
                <a:srgbClr val="000000"/>
              </a:buClr>
              <a:buSzPts val="800"/>
              <a:buFont typeface="Arial"/>
              <a:buNone/>
            </a:pPr>
            <a:r>
              <a:rPr b="0" i="0" lang="en" sz="800" u="none" cap="none" strike="noStrike">
                <a:solidFill>
                  <a:schemeClr val="dk2"/>
                </a:solidFill>
                <a:latin typeface="Century Gothic"/>
                <a:ea typeface="Century Gothic"/>
                <a:cs typeface="Century Gothic"/>
                <a:sym typeface="Century Gothic"/>
              </a:rPr>
              <a:t>O PB organiza o local, identifica e convida os formandos.</a:t>
            </a:r>
            <a:endParaRPr/>
          </a:p>
        </p:txBody>
      </p:sp>
      <p:sp>
        <p:nvSpPr>
          <p:cNvPr id="327" name="Google Shape;327;p25"/>
          <p:cNvSpPr/>
          <p:nvPr/>
        </p:nvSpPr>
        <p:spPr>
          <a:xfrm flipH="1">
            <a:off x="1940249" y="1299488"/>
            <a:ext cx="1834800" cy="143400"/>
          </a:xfrm>
          <a:prstGeom prst="parallelogram">
            <a:avLst>
              <a:gd fmla="val 96952" name="adj"/>
            </a:avLst>
          </a:prstGeom>
          <a:solidFill>
            <a:srgbClr val="CADC7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  </a:t>
            </a:r>
            <a:endParaRPr/>
          </a:p>
        </p:txBody>
      </p:sp>
      <p:sp>
        <p:nvSpPr>
          <p:cNvPr id="328" name="Google Shape;328;p25"/>
          <p:cNvSpPr/>
          <p:nvPr/>
        </p:nvSpPr>
        <p:spPr>
          <a:xfrm>
            <a:off x="1951374" y="1453312"/>
            <a:ext cx="1834800" cy="143400"/>
          </a:xfrm>
          <a:prstGeom prst="parallelogram">
            <a:avLst>
              <a:gd fmla="val 96952" name="adj"/>
            </a:avLst>
          </a:prstGeom>
          <a:solidFill>
            <a:srgbClr val="B1C67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9" name="Google Shape;329;p25"/>
          <p:cNvSpPr txBox="1"/>
          <p:nvPr/>
        </p:nvSpPr>
        <p:spPr>
          <a:xfrm>
            <a:off x="3804895" y="1664215"/>
            <a:ext cx="1505100" cy="446261"/>
          </a:xfrm>
          <a:prstGeom prst="rect">
            <a:avLst/>
          </a:prstGeom>
          <a:noFill/>
          <a:ln>
            <a:noFill/>
          </a:ln>
        </p:spPr>
        <p:txBody>
          <a:bodyPr anchorCtr="0" anchor="b" bIns="91425" lIns="0" spcFirstLastPara="1" rIns="91425"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595959"/>
                </a:solidFill>
                <a:latin typeface="Century Gothic"/>
                <a:ea typeface="Century Gothic"/>
                <a:cs typeface="Century Gothic"/>
                <a:sym typeface="Century Gothic"/>
              </a:rPr>
              <a:t>Formação no local do Projeto BOXER</a:t>
            </a:r>
            <a:endParaRPr/>
          </a:p>
        </p:txBody>
      </p:sp>
      <p:sp>
        <p:nvSpPr>
          <p:cNvPr id="330" name="Google Shape;330;p25"/>
          <p:cNvSpPr txBox="1"/>
          <p:nvPr/>
        </p:nvSpPr>
        <p:spPr>
          <a:xfrm>
            <a:off x="3784769" y="2110488"/>
            <a:ext cx="1545600" cy="722234"/>
          </a:xfrm>
          <a:prstGeom prst="rect">
            <a:avLst/>
          </a:prstGeom>
          <a:noFill/>
          <a:ln>
            <a:noFill/>
          </a:ln>
        </p:spPr>
        <p:txBody>
          <a:bodyPr anchorCtr="0" anchor="t" bIns="91425" lIns="0" spcFirstLastPara="1" rIns="0" wrap="square" tIns="0">
            <a:spAutoFit/>
          </a:bodyPr>
          <a:lstStyle/>
          <a:p>
            <a:pPr indent="0" lvl="0" marL="0" marR="0" rtl="0" algn="l">
              <a:lnSpc>
                <a:spcPct val="115000"/>
              </a:lnSpc>
              <a:spcBef>
                <a:spcPts val="0"/>
              </a:spcBef>
              <a:spcAft>
                <a:spcPts val="1600"/>
              </a:spcAft>
              <a:buClr>
                <a:srgbClr val="000000"/>
              </a:buClr>
              <a:buSzPts val="800"/>
              <a:buFont typeface="Arial"/>
              <a:buNone/>
            </a:pPr>
            <a:r>
              <a:rPr b="0" i="0" lang="en" sz="800" u="none" cap="none" strike="noStrike">
                <a:solidFill>
                  <a:srgbClr val="595959"/>
                </a:solidFill>
                <a:latin typeface="Century Gothic"/>
                <a:ea typeface="Century Gothic"/>
                <a:cs typeface="Century Gothic"/>
                <a:sym typeface="Century Gothic"/>
              </a:rPr>
              <a:t>A gestão, a manutenção e/ou a formação avançada no país são efetuadas.</a:t>
            </a:r>
            <a:endParaRPr/>
          </a:p>
        </p:txBody>
      </p:sp>
      <p:sp>
        <p:nvSpPr>
          <p:cNvPr id="331" name="Google Shape;331;p25"/>
          <p:cNvSpPr/>
          <p:nvPr/>
        </p:nvSpPr>
        <p:spPr>
          <a:xfrm flipH="1">
            <a:off x="3652094" y="1298776"/>
            <a:ext cx="1834800" cy="143400"/>
          </a:xfrm>
          <a:prstGeom prst="parallelogram">
            <a:avLst>
              <a:gd fmla="val 96952" name="adj"/>
            </a:avLst>
          </a:prstGeom>
          <a:solidFill>
            <a:srgbClr val="CADC7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  </a:t>
            </a:r>
            <a:endParaRPr/>
          </a:p>
        </p:txBody>
      </p:sp>
      <p:sp>
        <p:nvSpPr>
          <p:cNvPr id="332" name="Google Shape;332;p25"/>
          <p:cNvSpPr/>
          <p:nvPr/>
        </p:nvSpPr>
        <p:spPr>
          <a:xfrm>
            <a:off x="3663219" y="1452600"/>
            <a:ext cx="1834800" cy="143400"/>
          </a:xfrm>
          <a:prstGeom prst="parallelogram">
            <a:avLst>
              <a:gd fmla="val 96952" name="adj"/>
            </a:avLst>
          </a:prstGeom>
          <a:solidFill>
            <a:srgbClr val="B1C67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3" name="Google Shape;333;p25"/>
          <p:cNvSpPr txBox="1"/>
          <p:nvPr/>
        </p:nvSpPr>
        <p:spPr>
          <a:xfrm>
            <a:off x="5513663" y="1658070"/>
            <a:ext cx="1505100" cy="446261"/>
          </a:xfrm>
          <a:prstGeom prst="rect">
            <a:avLst/>
          </a:prstGeom>
          <a:noFill/>
          <a:ln>
            <a:noFill/>
          </a:ln>
        </p:spPr>
        <p:txBody>
          <a:bodyPr anchorCtr="0" anchor="b" bIns="91425" lIns="0" spcFirstLastPara="1" rIns="91425"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595959"/>
                </a:solidFill>
                <a:latin typeface="Century Gothic"/>
                <a:ea typeface="Century Gothic"/>
                <a:cs typeface="Century Gothic"/>
                <a:sym typeface="Century Gothic"/>
              </a:rPr>
              <a:t>Inquérito pós-formação</a:t>
            </a:r>
            <a:endParaRPr/>
          </a:p>
        </p:txBody>
      </p:sp>
      <p:sp>
        <p:nvSpPr>
          <p:cNvPr id="334" name="Google Shape;334;p25"/>
          <p:cNvSpPr txBox="1"/>
          <p:nvPr/>
        </p:nvSpPr>
        <p:spPr>
          <a:xfrm>
            <a:off x="5493425" y="2110500"/>
            <a:ext cx="1505100" cy="722234"/>
          </a:xfrm>
          <a:prstGeom prst="rect">
            <a:avLst/>
          </a:prstGeom>
          <a:noFill/>
          <a:ln>
            <a:noFill/>
          </a:ln>
        </p:spPr>
        <p:txBody>
          <a:bodyPr anchorCtr="0" anchor="t" bIns="91425" lIns="0" spcFirstLastPara="1" rIns="0" wrap="square" tIns="0">
            <a:spAutoFit/>
          </a:bodyPr>
          <a:lstStyle/>
          <a:p>
            <a:pPr indent="0" lvl="0" marL="0" marR="0" rtl="0" algn="l">
              <a:lnSpc>
                <a:spcPct val="115000"/>
              </a:lnSpc>
              <a:spcBef>
                <a:spcPts val="0"/>
              </a:spcBef>
              <a:spcAft>
                <a:spcPts val="1600"/>
              </a:spcAft>
              <a:buClr>
                <a:srgbClr val="000000"/>
              </a:buClr>
              <a:buSzPts val="800"/>
              <a:buFont typeface="Arial"/>
              <a:buNone/>
            </a:pPr>
            <a:r>
              <a:rPr b="0" i="0" lang="en" sz="800" u="none" cap="none" strike="noStrike">
                <a:solidFill>
                  <a:srgbClr val="595959"/>
                </a:solidFill>
                <a:latin typeface="Century Gothic"/>
                <a:ea typeface="Century Gothic"/>
                <a:cs typeface="Century Gothic"/>
                <a:sym typeface="Century Gothic"/>
              </a:rPr>
              <a:t>A equipa do Projeto BOXER pede </a:t>
            </a:r>
            <a:r>
              <a:rPr b="0" i="1" lang="en" sz="800" u="none" cap="none" strike="noStrike">
                <a:solidFill>
                  <a:srgbClr val="595959"/>
                </a:solidFill>
                <a:latin typeface="Century Gothic"/>
                <a:ea typeface="Century Gothic"/>
                <a:cs typeface="Century Gothic"/>
                <a:sym typeface="Century Gothic"/>
              </a:rPr>
              <a:t>feedback</a:t>
            </a:r>
            <a:r>
              <a:rPr b="0" i="0" lang="en" sz="800" u="none" cap="none" strike="noStrike">
                <a:solidFill>
                  <a:srgbClr val="595959"/>
                </a:solidFill>
                <a:latin typeface="Century Gothic"/>
                <a:ea typeface="Century Gothic"/>
                <a:cs typeface="Century Gothic"/>
                <a:sym typeface="Century Gothic"/>
              </a:rPr>
              <a:t> aos formandos.</a:t>
            </a:r>
            <a:endParaRPr/>
          </a:p>
        </p:txBody>
      </p:sp>
      <p:sp>
        <p:nvSpPr>
          <p:cNvPr id="335" name="Google Shape;335;p25"/>
          <p:cNvSpPr/>
          <p:nvPr/>
        </p:nvSpPr>
        <p:spPr>
          <a:xfrm flipH="1">
            <a:off x="5365358" y="1298765"/>
            <a:ext cx="1834800" cy="143400"/>
          </a:xfrm>
          <a:prstGeom prst="parallelogram">
            <a:avLst>
              <a:gd fmla="val 96952" name="adj"/>
            </a:avLst>
          </a:prstGeom>
          <a:solidFill>
            <a:srgbClr val="CADC7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  </a:t>
            </a:r>
            <a:endParaRPr/>
          </a:p>
        </p:txBody>
      </p:sp>
      <p:sp>
        <p:nvSpPr>
          <p:cNvPr id="336" name="Google Shape;336;p25"/>
          <p:cNvSpPr/>
          <p:nvPr/>
        </p:nvSpPr>
        <p:spPr>
          <a:xfrm>
            <a:off x="5365458" y="1452589"/>
            <a:ext cx="1834800" cy="143400"/>
          </a:xfrm>
          <a:prstGeom prst="parallelogram">
            <a:avLst>
              <a:gd fmla="val 96952" name="adj"/>
            </a:avLst>
          </a:prstGeom>
          <a:solidFill>
            <a:srgbClr val="B1C67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7" name="Google Shape;337;p25"/>
          <p:cNvSpPr txBox="1"/>
          <p:nvPr/>
        </p:nvSpPr>
        <p:spPr>
          <a:xfrm>
            <a:off x="7242782" y="1664187"/>
            <a:ext cx="1505100" cy="269289"/>
          </a:xfrm>
          <a:prstGeom prst="rect">
            <a:avLst/>
          </a:prstGeom>
          <a:noFill/>
          <a:ln>
            <a:noFill/>
          </a:ln>
        </p:spPr>
        <p:txBody>
          <a:bodyPr anchorCtr="0" anchor="b" bIns="91425" lIns="0" spcFirstLastPara="1" rIns="91425"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595959"/>
                </a:solidFill>
                <a:latin typeface="Century Gothic"/>
                <a:ea typeface="Century Gothic"/>
                <a:cs typeface="Century Gothic"/>
                <a:sym typeface="Century Gothic"/>
              </a:rPr>
              <a:t>Apoio pós-formação </a:t>
            </a:r>
            <a:endParaRPr/>
          </a:p>
        </p:txBody>
      </p:sp>
      <p:sp>
        <p:nvSpPr>
          <p:cNvPr id="338" name="Google Shape;338;p25"/>
          <p:cNvSpPr txBox="1"/>
          <p:nvPr/>
        </p:nvSpPr>
        <p:spPr>
          <a:xfrm>
            <a:off x="7222432" y="2110488"/>
            <a:ext cx="1545600" cy="863811"/>
          </a:xfrm>
          <a:prstGeom prst="rect">
            <a:avLst/>
          </a:prstGeom>
          <a:noFill/>
          <a:ln>
            <a:noFill/>
          </a:ln>
        </p:spPr>
        <p:txBody>
          <a:bodyPr anchorCtr="0" anchor="t" bIns="91425" lIns="0" spcFirstLastPara="1" rIns="0" wrap="square" tIns="0">
            <a:spAutoFit/>
          </a:bodyPr>
          <a:lstStyle/>
          <a:p>
            <a:pPr indent="0" lvl="0" marL="0" marR="0" rtl="0" algn="l">
              <a:lnSpc>
                <a:spcPct val="115000"/>
              </a:lnSpc>
              <a:spcBef>
                <a:spcPts val="0"/>
              </a:spcBef>
              <a:spcAft>
                <a:spcPts val="1600"/>
              </a:spcAft>
              <a:buClr>
                <a:srgbClr val="000000"/>
              </a:buClr>
              <a:buSzPts val="800"/>
              <a:buFont typeface="Arial"/>
              <a:buNone/>
            </a:pPr>
            <a:r>
              <a:rPr b="0" i="0" lang="en" sz="800" u="none" cap="none" strike="noStrike">
                <a:solidFill>
                  <a:srgbClr val="595959"/>
                </a:solidFill>
                <a:latin typeface="Century Gothic"/>
                <a:ea typeface="Century Gothic"/>
                <a:cs typeface="Century Gothic"/>
                <a:sym typeface="Century Gothic"/>
              </a:rPr>
              <a:t>O Projeto BOXER oferece orientação virtual, acompanhamento e apoio contínuo.</a:t>
            </a:r>
            <a:endParaRPr/>
          </a:p>
        </p:txBody>
      </p:sp>
      <p:sp>
        <p:nvSpPr>
          <p:cNvPr id="339" name="Google Shape;339;p25"/>
          <p:cNvSpPr/>
          <p:nvPr/>
        </p:nvSpPr>
        <p:spPr>
          <a:xfrm flipH="1">
            <a:off x="7077816" y="1299490"/>
            <a:ext cx="1834800" cy="143400"/>
          </a:xfrm>
          <a:prstGeom prst="parallelogram">
            <a:avLst>
              <a:gd fmla="val 96952" name="adj"/>
            </a:avLst>
          </a:prstGeom>
          <a:solidFill>
            <a:srgbClr val="CADC7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  </a:t>
            </a:r>
            <a:endParaRPr/>
          </a:p>
        </p:txBody>
      </p:sp>
      <p:sp>
        <p:nvSpPr>
          <p:cNvPr id="340" name="Google Shape;340;p25"/>
          <p:cNvSpPr/>
          <p:nvPr/>
        </p:nvSpPr>
        <p:spPr>
          <a:xfrm>
            <a:off x="7077916" y="1453314"/>
            <a:ext cx="1834800" cy="143400"/>
          </a:xfrm>
          <a:prstGeom prst="parallelogram">
            <a:avLst>
              <a:gd fmla="val 96952" name="adj"/>
            </a:avLst>
          </a:prstGeom>
          <a:solidFill>
            <a:srgbClr val="B1C67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1" name="Google Shape;341;p25"/>
          <p:cNvSpPr/>
          <p:nvPr/>
        </p:nvSpPr>
        <p:spPr>
          <a:xfrm>
            <a:off x="1368100" y="3328904"/>
            <a:ext cx="2819700" cy="510300"/>
          </a:xfrm>
          <a:prstGeom prst="notchedRightArrow">
            <a:avLst>
              <a:gd fmla="val 50000" name="adj1"/>
              <a:gd fmla="val 50000" name="adj2"/>
            </a:avLst>
          </a:prstGeom>
          <a:solidFill>
            <a:srgbClr val="CADC79"/>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1" i="0" lang="en" sz="1200" u="none" cap="none" strike="noStrike">
                <a:solidFill>
                  <a:schemeClr val="dk2"/>
                </a:solidFill>
                <a:latin typeface="Century Gothic"/>
                <a:ea typeface="Century Gothic"/>
                <a:cs typeface="Century Gothic"/>
                <a:sym typeface="Century Gothic"/>
              </a:rPr>
              <a:t>4–6 semanas</a:t>
            </a:r>
            <a:endParaRPr b="0" i="0" sz="1600" u="none" cap="none" strike="noStrike">
              <a:solidFill>
                <a:srgbClr val="000000"/>
              </a:solidFill>
              <a:latin typeface="Arial"/>
              <a:ea typeface="Arial"/>
              <a:cs typeface="Arial"/>
              <a:sym typeface="Arial"/>
            </a:endParaRPr>
          </a:p>
        </p:txBody>
      </p:sp>
      <p:sp>
        <p:nvSpPr>
          <p:cNvPr id="342" name="Google Shape;342;p25"/>
          <p:cNvSpPr txBox="1"/>
          <p:nvPr/>
        </p:nvSpPr>
        <p:spPr>
          <a:xfrm>
            <a:off x="1368100" y="3918641"/>
            <a:ext cx="2915700" cy="863811"/>
          </a:xfrm>
          <a:prstGeom prst="rect">
            <a:avLst/>
          </a:prstGeom>
          <a:noFill/>
          <a:ln>
            <a:noFill/>
          </a:ln>
        </p:spPr>
        <p:txBody>
          <a:bodyPr anchorCtr="0" anchor="t" bIns="91425" lIns="0" spcFirstLastPara="1" rIns="0" wrap="square" tIns="0">
            <a:spAutoFit/>
          </a:bodyPr>
          <a:lstStyle/>
          <a:p>
            <a:pPr indent="0" lvl="0" marL="0" marR="0" rtl="0" algn="l">
              <a:lnSpc>
                <a:spcPct val="115000"/>
              </a:lnSpc>
              <a:spcBef>
                <a:spcPts val="0"/>
              </a:spcBef>
              <a:spcAft>
                <a:spcPts val="1600"/>
              </a:spcAft>
              <a:buClr>
                <a:srgbClr val="000000"/>
              </a:buClr>
              <a:buSzPts val="800"/>
              <a:buFont typeface="Arial"/>
              <a:buNone/>
            </a:pPr>
            <a:r>
              <a:rPr b="0" i="0" lang="en" sz="800" u="none" cap="none" strike="noStrike">
                <a:solidFill>
                  <a:srgbClr val="595959"/>
                </a:solidFill>
                <a:latin typeface="Century Gothic"/>
                <a:ea typeface="Century Gothic"/>
                <a:cs typeface="Century Gothic"/>
                <a:sym typeface="Century Gothic"/>
              </a:rPr>
              <a:t>O tempo que decorre entre a consulta e a formação no local do Projeto BOXER dependerá da rapidez com que os preparativos possam ser feitos no país e da disponibilidade dos formadores do Projeto BOXER.</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26"/>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rmAutofit/>
          </a:bodyPr>
          <a:lstStyle/>
          <a:p>
            <a:pPr indent="0" lvl="0" marL="0" rtl="0" algn="r">
              <a:lnSpc>
                <a:spcPct val="100000"/>
              </a:lnSpc>
              <a:spcBef>
                <a:spcPts val="0"/>
              </a:spcBef>
              <a:spcAft>
                <a:spcPts val="0"/>
              </a:spcAft>
              <a:buSzPts val="1300"/>
              <a:buNone/>
            </a:pPr>
            <a:fld id="{00000000-1234-1234-1234-123412341234}" type="slidenum">
              <a:rPr lang="en"/>
              <a:t>‹#›</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g2d83bb26721_0_8"/>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lang="en"/>
              <a:t>Licença</a:t>
            </a:r>
            <a:endParaRPr/>
          </a:p>
        </p:txBody>
      </p:sp>
      <p:sp>
        <p:nvSpPr>
          <p:cNvPr id="353" name="Google Shape;353;g2d83bb26721_0_8"/>
          <p:cNvSpPr txBox="1"/>
          <p:nvPr>
            <p:ph idx="1" type="body"/>
          </p:nvPr>
        </p:nvSpPr>
        <p:spPr>
          <a:xfrm>
            <a:off x="311700" y="636725"/>
            <a:ext cx="8520600" cy="3877800"/>
          </a:xfrm>
          <a:prstGeom prst="rect">
            <a:avLst/>
          </a:prstGeom>
          <a:noFill/>
          <a:ln>
            <a:noFill/>
          </a:ln>
        </p:spPr>
        <p:txBody>
          <a:bodyPr anchorCtr="0" anchor="t" bIns="91425" lIns="0" spcFirstLastPara="1" rIns="0" wrap="square" tIns="91425">
            <a:spAutoFit/>
          </a:bodyPr>
          <a:lstStyle/>
          <a:p>
            <a:pPr indent="0" lvl="0" marL="0" rtl="0" algn="l">
              <a:lnSpc>
                <a:spcPct val="115000"/>
              </a:lnSpc>
              <a:spcBef>
                <a:spcPts val="0"/>
              </a:spcBef>
              <a:spcAft>
                <a:spcPts val="0"/>
              </a:spcAft>
              <a:buSzPts val="1400"/>
              <a:buNone/>
            </a:pPr>
            <a:r>
              <a:rPr lang="en" sz="1050">
                <a:solidFill>
                  <a:srgbClr val="444746"/>
                </a:solidFill>
                <a:highlight>
                  <a:srgbClr val="FFFFFF"/>
                </a:highlight>
                <a:latin typeface="Roboto"/>
                <a:ea typeface="Roboto"/>
                <a:cs typeface="Roboto"/>
                <a:sym typeface="Roboto"/>
              </a:rPr>
              <a:t>Salvo indicação em contrário, esta apresentação e o seu conteúdo (esta “Apresentação"), são licenciados a qualquer pessoa que aceda ou utilize esta apresentação (o "Licenciado") ao abrigo dos seguintes termos (esta "Licença"). O Licenciado concorda em ficar vinculado por esta Licença ao aceder ou utilizar esta Apresentação. A Build Health International (“BHI”) concede ao Licenciado, por este meio, um direito perpétuo, revogável, pago e não exclusivo de reproduzir, utilizar, distribuir, modificar, executar publicamente e apresentar publicamente esta Apresentação apenas para fins internos e não comerciais do Licenciado. </a:t>
            </a:r>
            <a:endParaRPr/>
          </a:p>
          <a:p>
            <a:pPr indent="0" lvl="0" marL="0" rtl="0" algn="l">
              <a:lnSpc>
                <a:spcPct val="115000"/>
              </a:lnSpc>
              <a:spcBef>
                <a:spcPts val="0"/>
              </a:spcBef>
              <a:spcAft>
                <a:spcPts val="0"/>
              </a:spcAft>
              <a:buSzPts val="1400"/>
              <a:buNone/>
            </a:pPr>
            <a:r>
              <a:t/>
            </a:r>
            <a:endParaRPr sz="1050">
              <a:solidFill>
                <a:srgbClr val="444746"/>
              </a:solidFill>
              <a:highlight>
                <a:srgbClr val="FFFFFF"/>
              </a:highlight>
              <a:latin typeface="Roboto"/>
              <a:ea typeface="Roboto"/>
              <a:cs typeface="Roboto"/>
              <a:sym typeface="Roboto"/>
            </a:endParaRPr>
          </a:p>
          <a:p>
            <a:pPr indent="0" lvl="0" marL="0" rtl="0" algn="l">
              <a:lnSpc>
                <a:spcPct val="115000"/>
              </a:lnSpc>
              <a:spcBef>
                <a:spcPts val="0"/>
              </a:spcBef>
              <a:spcAft>
                <a:spcPts val="0"/>
              </a:spcAft>
              <a:buSzPts val="1400"/>
              <a:buNone/>
            </a:pPr>
            <a:r>
              <a:rPr lang="en" sz="1050">
                <a:solidFill>
                  <a:srgbClr val="444746"/>
                </a:solidFill>
                <a:highlight>
                  <a:srgbClr val="FFFFFF"/>
                </a:highlight>
                <a:latin typeface="Roboto"/>
                <a:ea typeface="Roboto"/>
                <a:cs typeface="Roboto"/>
                <a:sym typeface="Roboto"/>
              </a:rPr>
              <a:t>Nos termos desta Licença, o Licenciado está autorizado a modificar e redistribuir esta Apresentação; desde que, no entanto, o Licenciado inclua: (i) um aviso razoavelmente proeminente que identifique cada uma dessas modificações (para além das alterações de formatação) efectuadas por ou em nome do Licenciado, especificando o número da página e utilizando uma descrição da modificação que também declare que (a) o modo de conteúdo original disponibilizado pela BHI foi modificado e (b) a BHI não aprova tais modificações; e (ii) uma cópia desta Licença. Esta Apresentação é fornecida “tal como está” apenas para fins informativos. </a:t>
            </a:r>
            <a:endParaRPr/>
          </a:p>
          <a:p>
            <a:pPr indent="0" lvl="0" marL="0" rtl="0" algn="l">
              <a:lnSpc>
                <a:spcPct val="115000"/>
              </a:lnSpc>
              <a:spcBef>
                <a:spcPts val="0"/>
              </a:spcBef>
              <a:spcAft>
                <a:spcPts val="0"/>
              </a:spcAft>
              <a:buSzPts val="1400"/>
              <a:buNone/>
            </a:pPr>
            <a:r>
              <a:t/>
            </a:r>
            <a:endParaRPr sz="1050">
              <a:solidFill>
                <a:srgbClr val="444746"/>
              </a:solidFill>
              <a:highlight>
                <a:srgbClr val="FFFFFF"/>
              </a:highlight>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en" sz="1050">
                <a:solidFill>
                  <a:srgbClr val="444746"/>
                </a:solidFill>
                <a:highlight>
                  <a:srgbClr val="FFFFFF"/>
                </a:highlight>
                <a:latin typeface="Roboto"/>
                <a:ea typeface="Roboto"/>
                <a:cs typeface="Roboto"/>
                <a:sym typeface="Roboto"/>
              </a:rPr>
              <a:t>A BHI não fornece, e rejeita, todas as garantias, expressas ou implícitas, relativamente à Apresentação e às informações nela incluídas. Relativamente a quaisquer direitos de terceiros que possam estar incorporados ou incluídos nesta Apresentação, o Licenciado é o único responsável por obter as autorizações necessárias dos proprietários desses direitos de terceiros. O Licenciado deverá indemnizar, defender e isentar a BHI de quaisquer perdas, danos ou outras responsabilidades decorrentes de, em ligação com, ou relacionadas com a utilização ou distribuição desta Apresentação por parte do Licenciado.</a:t>
            </a:r>
            <a:endParaRPr/>
          </a:p>
          <a:p>
            <a:pPr indent="0" lvl="0" marL="0" rtl="0" algn="l">
              <a:lnSpc>
                <a:spcPct val="115000"/>
              </a:lnSpc>
              <a:spcBef>
                <a:spcPts val="0"/>
              </a:spcBef>
              <a:spcAft>
                <a:spcPts val="0"/>
              </a:spcAft>
              <a:buSzPts val="1400"/>
              <a:buNone/>
            </a:pPr>
            <a:r>
              <a:t/>
            </a:r>
            <a:endParaRPr sz="1050">
              <a:solidFill>
                <a:srgbClr val="444746"/>
              </a:solidFill>
              <a:highlight>
                <a:srgbClr val="FFFFFF"/>
              </a:highlight>
              <a:latin typeface="Roboto"/>
              <a:ea typeface="Roboto"/>
              <a:cs typeface="Roboto"/>
              <a:sym typeface="Roboto"/>
            </a:endParaRPr>
          </a:p>
          <a:p>
            <a:pPr indent="0" lvl="0" marL="0" rtl="0" algn="l">
              <a:lnSpc>
                <a:spcPct val="115000"/>
              </a:lnSpc>
              <a:spcBef>
                <a:spcPts val="0"/>
              </a:spcBef>
              <a:spcAft>
                <a:spcPts val="0"/>
              </a:spcAft>
              <a:buSzPts val="1400"/>
              <a:buNone/>
            </a:pPr>
            <a:r>
              <a:rPr lang="en" sz="1050">
                <a:solidFill>
                  <a:srgbClr val="444746"/>
                </a:solidFill>
                <a:highlight>
                  <a:srgbClr val="FFFFFF"/>
                </a:highlight>
                <a:latin typeface="Roboto"/>
                <a:ea typeface="Roboto"/>
                <a:cs typeface="Roboto"/>
                <a:sym typeface="Roboto"/>
              </a:rPr>
              <a:t>Por último, como condição para a concessão dos direitos acima referidos, o Licenciado concorda em incluir o aviso de direitos de autor da BHI (localizado na página de título desta Apresentação) aquando da distribuição desta Apresentação.</a:t>
            </a:r>
            <a:endParaRPr/>
          </a:p>
        </p:txBody>
      </p:sp>
      <p:sp>
        <p:nvSpPr>
          <p:cNvPr id="354" name="Google Shape;354;g2d83bb26721_0_8"/>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Clr>
                <a:srgbClr val="000000"/>
              </a:buClr>
              <a:buSzPts val="1000"/>
              <a:buFont typeface="Arial"/>
              <a:buNone/>
            </a:pPr>
            <a:fld id="{00000000-1234-1234-1234-123412341234}" type="slidenum">
              <a:rPr lang="en"/>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2023 BHI Slide Template ALT ">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Eva</dc:creator>
</cp:coreProperties>
</file>